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3" r:id="rId1"/>
  </p:sldMasterIdLst>
  <p:notesMasterIdLst>
    <p:notesMasterId r:id="rId15"/>
  </p:notesMasterIdLst>
  <p:handoutMasterIdLst>
    <p:handoutMasterId r:id="rId16"/>
  </p:handoutMasterIdLst>
  <p:sldIdLst>
    <p:sldId id="256" r:id="rId2"/>
    <p:sldId id="284" r:id="rId3"/>
    <p:sldId id="257" r:id="rId4"/>
    <p:sldId id="274" r:id="rId5"/>
    <p:sldId id="277" r:id="rId6"/>
    <p:sldId id="280" r:id="rId7"/>
    <p:sldId id="281" r:id="rId8"/>
    <p:sldId id="285" r:id="rId9"/>
    <p:sldId id="287" r:id="rId10"/>
    <p:sldId id="283" r:id="rId11"/>
    <p:sldId id="286" r:id="rId12"/>
    <p:sldId id="293" r:id="rId13"/>
    <p:sldId id="259"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62" autoAdjust="0"/>
    <p:restoredTop sz="94624" autoAdjust="0"/>
  </p:normalViewPr>
  <p:slideViewPr>
    <p:cSldViewPr snapToGrid="0" snapToObjects="1">
      <p:cViewPr varScale="1">
        <p:scale>
          <a:sx n="69" d="100"/>
          <a:sy n="69" d="100"/>
        </p:scale>
        <p:origin x="-1410"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dirty="0"/>
          </a:p>
        </p:txBody>
      </p:sp>
      <p:sp>
        <p:nvSpPr>
          <p:cNvPr id="3" name="Segnaposto dat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9996363-EC9E-774D-8ED3-A7BDD21DF40E}" type="datetimeFigureOut">
              <a:rPr lang="it-IT" smtClean="0"/>
              <a:pPr/>
              <a:t>01/04/2015</a:t>
            </a:fld>
            <a:endParaRPr lang="it-IT" dirty="0"/>
          </a:p>
        </p:txBody>
      </p:sp>
      <p:sp>
        <p:nvSpPr>
          <p:cNvPr id="4" name="Segnaposto piè di pa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dirty="0"/>
          </a:p>
        </p:txBody>
      </p:sp>
      <p:sp>
        <p:nvSpPr>
          <p:cNvPr id="5" name="Segnaposto numero diapos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CB90BF8-BC41-DD44-B46B-0E3D823A5C52}" type="slidenum">
              <a:rPr lang="it-IT" smtClean="0"/>
              <a:pPr/>
              <a:t>‹N›</a:t>
            </a:fld>
            <a:endParaRPr lang="it-IT" dirty="0"/>
          </a:p>
        </p:txBody>
      </p:sp>
    </p:spTree>
    <p:extLst>
      <p:ext uri="{BB962C8B-B14F-4D97-AF65-F5344CB8AC3E}">
        <p14:creationId xmlns:p14="http://schemas.microsoft.com/office/powerpoint/2010/main" xmlns="" val="364992998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dirty="0"/>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D9C6E6D-AABA-F044-B41C-C0EECC141AD3}" type="datetimeFigureOut">
              <a:rPr lang="it-IT" smtClean="0"/>
              <a:pPr/>
              <a:t>01/04/2015</a:t>
            </a:fld>
            <a:endParaRPr lang="it-IT" dirty="0"/>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dirty="0"/>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dirty="0"/>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C7F24FF-003F-0544-998A-A6077BE3D769}" type="slidenum">
              <a:rPr lang="it-IT" smtClean="0"/>
              <a:pPr/>
              <a:t>‹N›</a:t>
            </a:fld>
            <a:endParaRPr lang="it-IT" dirty="0"/>
          </a:p>
        </p:txBody>
      </p:sp>
    </p:spTree>
    <p:extLst>
      <p:ext uri="{BB962C8B-B14F-4D97-AF65-F5344CB8AC3E}">
        <p14:creationId xmlns:p14="http://schemas.microsoft.com/office/powerpoint/2010/main" xmlns="" val="258642939"/>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28600"/>
            <a:ext cx="7772400" cy="4571999"/>
          </a:xfrm>
        </p:spPr>
        <p:txBody>
          <a:bodyPr anchor="ctr">
            <a:noAutofit/>
          </a:bodyPr>
          <a:lstStyle>
            <a:lvl1pPr>
              <a:lnSpc>
                <a:spcPct val="100000"/>
              </a:lnSpc>
              <a:defRPr sz="8800" spc="-80" baseline="0">
                <a:solidFill>
                  <a:schemeClr val="tx1"/>
                </a:solidFill>
              </a:defRPr>
            </a:lvl1pPr>
          </a:lstStyle>
          <a:p>
            <a:r>
              <a:rPr lang="it-IT" smtClean="0"/>
              <a:t>Fare clic per modificare lo stile del titolo</a:t>
            </a:r>
            <a:endParaRPr lang="en-US" dirty="0"/>
          </a:p>
        </p:txBody>
      </p:sp>
      <p:sp>
        <p:nvSpPr>
          <p:cNvPr id="3" name="Subtitle 2"/>
          <p:cNvSpPr>
            <a:spLocks noGrp="1"/>
          </p:cNvSpPr>
          <p:nvPr>
            <p:ph type="subTitle" idx="1"/>
          </p:nvPr>
        </p:nvSpPr>
        <p:spPr>
          <a:xfrm>
            <a:off x="457200" y="4800600"/>
            <a:ext cx="6858000" cy="914400"/>
          </a:xfrm>
        </p:spPr>
        <p:txBody>
          <a:bodyPr/>
          <a:lstStyle>
            <a:lvl1pPr marL="0" indent="0" algn="l">
              <a:buNone/>
              <a:defRPr b="0" cap="all" spc="120" baseline="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en-US" dirty="0"/>
          </a:p>
        </p:txBody>
      </p:sp>
      <p:sp>
        <p:nvSpPr>
          <p:cNvPr id="4" name="Date Placeholder 3"/>
          <p:cNvSpPr>
            <a:spLocks noGrp="1"/>
          </p:cNvSpPr>
          <p:nvPr>
            <p:ph type="dt" sz="half" idx="10"/>
          </p:nvPr>
        </p:nvSpPr>
        <p:spPr/>
        <p:txBody>
          <a:bodyPr/>
          <a:lstStyle/>
          <a:p>
            <a:pPr>
              <a:buClr>
                <a:srgbClr val="FFFFFF"/>
              </a:buClr>
              <a:defRPr/>
            </a:pPr>
            <a:endParaRPr lang="en-US" altLang="ja-JP" dirty="0">
              <a:solidFill>
                <a:srgbClr val="000000"/>
              </a:solidFill>
            </a:endParaRPr>
          </a:p>
        </p:txBody>
      </p:sp>
      <p:sp>
        <p:nvSpPr>
          <p:cNvPr id="5" name="Footer Placeholder 4"/>
          <p:cNvSpPr>
            <a:spLocks noGrp="1"/>
          </p:cNvSpPr>
          <p:nvPr>
            <p:ph type="ftr" sz="quarter" idx="11"/>
          </p:nvPr>
        </p:nvSpPr>
        <p:spPr/>
        <p:txBody>
          <a:bodyPr/>
          <a:lstStyle/>
          <a:p>
            <a:pPr>
              <a:buClr>
                <a:srgbClr val="FFFFFF"/>
              </a:buClr>
              <a:defRPr/>
            </a:pPr>
            <a:endParaRPr lang="en-US" altLang="ja-JP" dirty="0">
              <a:solidFill>
                <a:srgbClr val="000000"/>
              </a:solidFill>
            </a:endParaRPr>
          </a:p>
        </p:txBody>
      </p:sp>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kumimoji="1" lang="en-US" sz="2400" b="1" dirty="0">
              <a:solidFill>
                <a:srgbClr val="FFFFFF"/>
              </a:solidFill>
            </a:endParaRPr>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kumimoji="1" lang="en-US" sz="2400" b="1" dirty="0">
              <a:solidFill>
                <a:srgbClr val="FFFFFF"/>
              </a:solidFill>
            </a:endParaRPr>
          </a:p>
        </p:txBody>
      </p:sp>
      <p:sp>
        <p:nvSpPr>
          <p:cNvPr id="6" name="Slide Number Placeholder 5"/>
          <p:cNvSpPr>
            <a:spLocks noGrp="1"/>
          </p:cNvSpPr>
          <p:nvPr>
            <p:ph type="sldNum" sz="quarter" idx="12"/>
          </p:nvPr>
        </p:nvSpPr>
        <p:spPr/>
        <p:txBody>
          <a:bodyPr/>
          <a:lstStyle>
            <a:lvl1pPr>
              <a:defRPr>
                <a:solidFill>
                  <a:schemeClr val="tx1"/>
                </a:solidFill>
              </a:defRPr>
            </a:lvl1pPr>
          </a:lstStyle>
          <a:p>
            <a:pPr>
              <a:buClr>
                <a:srgbClr val="FFFFFF"/>
              </a:buClr>
              <a:defRPr/>
            </a:pPr>
            <a:fld id="{68EB97F0-6DF5-42D4-8974-20317001F415}" type="slidenum">
              <a:rPr lang="en-US" altLang="ja-JP" smtClean="0">
                <a:solidFill>
                  <a:srgbClr val="000000"/>
                </a:solidFill>
              </a:rPr>
              <a:pPr>
                <a:buClr>
                  <a:srgbClr val="FFFFFF"/>
                </a:buClr>
                <a:defRPr/>
              </a:pPr>
              <a:t>‹N›</a:t>
            </a:fld>
            <a:endParaRPr lang="en-US" altLang="ja-JP" dirty="0">
              <a:solidFill>
                <a:srgbClr val="000000"/>
              </a:solidFill>
            </a:endParaRPr>
          </a:p>
        </p:txBody>
      </p:sp>
    </p:spTree>
    <p:extLst>
      <p:ext uri="{BB962C8B-B14F-4D97-AF65-F5344CB8AC3E}">
        <p14:creationId xmlns:p14="http://schemas.microsoft.com/office/powerpoint/2010/main" xmlns="" val="26832863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Content Placeholder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pPr>
              <a:buClr>
                <a:srgbClr val="FFFFFF"/>
              </a:buClr>
              <a:defRPr/>
            </a:pPr>
            <a:endParaRPr lang="en-US" altLang="ja-JP" dirty="0">
              <a:solidFill>
                <a:srgbClr val="000000"/>
              </a:solidFill>
            </a:endParaRPr>
          </a:p>
        </p:txBody>
      </p:sp>
      <p:sp>
        <p:nvSpPr>
          <p:cNvPr id="5" name="Footer Placeholder 4"/>
          <p:cNvSpPr>
            <a:spLocks noGrp="1"/>
          </p:cNvSpPr>
          <p:nvPr>
            <p:ph type="ftr" sz="quarter" idx="11"/>
          </p:nvPr>
        </p:nvSpPr>
        <p:spPr/>
        <p:txBody>
          <a:bodyPr/>
          <a:lstStyle/>
          <a:p>
            <a:pPr>
              <a:buClr>
                <a:srgbClr val="FFFFFF"/>
              </a:buClr>
              <a:defRPr/>
            </a:pPr>
            <a:endParaRPr lang="en-US" altLang="ja-JP" dirty="0">
              <a:solidFill>
                <a:srgbClr val="000000"/>
              </a:solidFill>
            </a:endParaRPr>
          </a:p>
        </p:txBody>
      </p:sp>
      <p:sp>
        <p:nvSpPr>
          <p:cNvPr id="6" name="Slide Number Placeholder 5"/>
          <p:cNvSpPr>
            <a:spLocks noGrp="1"/>
          </p:cNvSpPr>
          <p:nvPr>
            <p:ph type="sldNum" sz="quarter" idx="12"/>
          </p:nvPr>
        </p:nvSpPr>
        <p:spPr/>
        <p:txBody>
          <a:bodyPr/>
          <a:lstStyle/>
          <a:p>
            <a:pPr>
              <a:buClr>
                <a:srgbClr val="FFFFFF"/>
              </a:buClr>
              <a:defRPr/>
            </a:pPr>
            <a:fld id="{FBC1B135-A293-41FB-A589-871CC323A931}" type="slidenum">
              <a:rPr lang="en-US" altLang="ja-JP" smtClean="0">
                <a:solidFill>
                  <a:srgbClr val="D1282E"/>
                </a:solidFill>
              </a:rPr>
              <a:pPr>
                <a:buClr>
                  <a:srgbClr val="FFFFFF"/>
                </a:buClr>
                <a:defRPr/>
              </a:pPr>
              <a:t>‹N›</a:t>
            </a:fld>
            <a:endParaRPr lang="en-US" altLang="ja-JP" dirty="0">
              <a:solidFill>
                <a:srgbClr val="D1282E"/>
              </a:solidFill>
            </a:endParaRPr>
          </a:p>
        </p:txBody>
      </p:sp>
    </p:spTree>
    <p:extLst>
      <p:ext uri="{BB962C8B-B14F-4D97-AF65-F5344CB8AC3E}">
        <p14:creationId xmlns:p14="http://schemas.microsoft.com/office/powerpoint/2010/main" xmlns="" val="37330576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457200" y="1447800"/>
            <a:ext cx="7772400" cy="4321175"/>
          </a:xfrm>
        </p:spPr>
        <p:txBody>
          <a:bodyPr anchor="ctr">
            <a:noAutofit/>
          </a:bodyPr>
          <a:lstStyle>
            <a:lvl1pPr algn="l">
              <a:lnSpc>
                <a:spcPct val="100000"/>
              </a:lnSpc>
              <a:defRPr sz="8800" b="0" cap="all" spc="-80" baseline="0">
                <a:solidFill>
                  <a:schemeClr val="tx1"/>
                </a:solidFill>
              </a:defRPr>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457200" y="228601"/>
            <a:ext cx="7772400" cy="1066800"/>
          </a:xfrm>
        </p:spPr>
        <p:txBody>
          <a:bodyPr anchor="b"/>
          <a:lstStyle>
            <a:lvl1pPr marL="0" indent="0">
              <a:buNone/>
              <a:defRPr sz="2000" b="0" cap="all" spc="12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7" name="Date Placeholder 6"/>
          <p:cNvSpPr>
            <a:spLocks noGrp="1"/>
          </p:cNvSpPr>
          <p:nvPr>
            <p:ph type="dt" sz="half" idx="10"/>
          </p:nvPr>
        </p:nvSpPr>
        <p:spPr/>
        <p:txBody>
          <a:bodyPr/>
          <a:lstStyle/>
          <a:p>
            <a:pPr>
              <a:buClr>
                <a:srgbClr val="FFFFFF"/>
              </a:buClr>
              <a:defRPr/>
            </a:pPr>
            <a:endParaRPr lang="en-US" altLang="ja-JP" dirty="0">
              <a:solidFill>
                <a:srgbClr val="000000"/>
              </a:solidFill>
            </a:endParaRPr>
          </a:p>
        </p:txBody>
      </p:sp>
      <p:sp>
        <p:nvSpPr>
          <p:cNvPr id="8" name="Slide Number Placeholder 7"/>
          <p:cNvSpPr>
            <a:spLocks noGrp="1"/>
          </p:cNvSpPr>
          <p:nvPr>
            <p:ph type="sldNum" sz="quarter" idx="11"/>
          </p:nvPr>
        </p:nvSpPr>
        <p:spPr/>
        <p:txBody>
          <a:bodyPr/>
          <a:lstStyle/>
          <a:p>
            <a:pPr>
              <a:buClr>
                <a:srgbClr val="FFFFFF"/>
              </a:buClr>
              <a:defRPr/>
            </a:pPr>
            <a:fld id="{967EC785-D85D-4DDA-97A3-321FED6C0C80}" type="slidenum">
              <a:rPr lang="en-US" altLang="ja-JP" smtClean="0">
                <a:solidFill>
                  <a:srgbClr val="D1282E"/>
                </a:solidFill>
              </a:rPr>
              <a:pPr>
                <a:buClr>
                  <a:srgbClr val="FFFFFF"/>
                </a:buClr>
                <a:defRPr/>
              </a:pPr>
              <a:t>‹N›</a:t>
            </a:fld>
            <a:endParaRPr lang="en-US" altLang="ja-JP" dirty="0">
              <a:solidFill>
                <a:srgbClr val="D1282E"/>
              </a:solidFill>
            </a:endParaRPr>
          </a:p>
        </p:txBody>
      </p:sp>
      <p:sp>
        <p:nvSpPr>
          <p:cNvPr id="9" name="Footer Placeholder 8"/>
          <p:cNvSpPr>
            <a:spLocks noGrp="1"/>
          </p:cNvSpPr>
          <p:nvPr>
            <p:ph type="ftr" sz="quarter" idx="12"/>
          </p:nvPr>
        </p:nvSpPr>
        <p:spPr/>
        <p:txBody>
          <a:bodyPr/>
          <a:lstStyle/>
          <a:p>
            <a:pPr>
              <a:buClr>
                <a:srgbClr val="FFFFFF"/>
              </a:buClr>
              <a:defRPr/>
            </a:pPr>
            <a:endParaRPr lang="en-US" altLang="ja-JP" dirty="0">
              <a:solidFill>
                <a:srgbClr val="000000"/>
              </a:solidFill>
            </a:endParaRPr>
          </a:p>
        </p:txBody>
      </p:sp>
    </p:spTree>
    <p:extLst>
      <p:ext uri="{BB962C8B-B14F-4D97-AF65-F5344CB8AC3E}">
        <p14:creationId xmlns:p14="http://schemas.microsoft.com/office/powerpoint/2010/main" xmlns="" val="6590881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Content Placeholder 2"/>
          <p:cNvSpPr>
            <a:spLocks noGrp="1"/>
          </p:cNvSpPr>
          <p:nvPr>
            <p:ph sz="half" idx="1"/>
          </p:nvPr>
        </p:nvSpPr>
        <p:spPr>
          <a:xfrm>
            <a:off x="163068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Content Placeholder 3"/>
          <p:cNvSpPr>
            <a:spLocks noGrp="1"/>
          </p:cNvSpPr>
          <p:nvPr>
            <p:ph sz="half" idx="2"/>
          </p:nvPr>
        </p:nvSpPr>
        <p:spPr>
          <a:xfrm>
            <a:off x="509016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Date Placeholder 4"/>
          <p:cNvSpPr>
            <a:spLocks noGrp="1"/>
          </p:cNvSpPr>
          <p:nvPr>
            <p:ph type="dt" sz="half" idx="10"/>
          </p:nvPr>
        </p:nvSpPr>
        <p:spPr/>
        <p:txBody>
          <a:bodyPr/>
          <a:lstStyle/>
          <a:p>
            <a:pPr>
              <a:buClr>
                <a:srgbClr val="FFFFFF"/>
              </a:buClr>
              <a:defRPr/>
            </a:pPr>
            <a:endParaRPr lang="en-US" altLang="ja-JP" dirty="0">
              <a:solidFill>
                <a:srgbClr val="000000"/>
              </a:solidFill>
            </a:endParaRPr>
          </a:p>
        </p:txBody>
      </p:sp>
      <p:sp>
        <p:nvSpPr>
          <p:cNvPr id="6" name="Footer Placeholder 5"/>
          <p:cNvSpPr>
            <a:spLocks noGrp="1"/>
          </p:cNvSpPr>
          <p:nvPr>
            <p:ph type="ftr" sz="quarter" idx="11"/>
          </p:nvPr>
        </p:nvSpPr>
        <p:spPr/>
        <p:txBody>
          <a:bodyPr/>
          <a:lstStyle/>
          <a:p>
            <a:pPr>
              <a:buClr>
                <a:srgbClr val="FFFFFF"/>
              </a:buClr>
              <a:defRPr/>
            </a:pPr>
            <a:endParaRPr lang="en-US" altLang="ja-JP" dirty="0">
              <a:solidFill>
                <a:srgbClr val="000000"/>
              </a:solidFill>
            </a:endParaRPr>
          </a:p>
        </p:txBody>
      </p:sp>
      <p:sp>
        <p:nvSpPr>
          <p:cNvPr id="7" name="Slide Number Placeholder 6"/>
          <p:cNvSpPr>
            <a:spLocks noGrp="1"/>
          </p:cNvSpPr>
          <p:nvPr>
            <p:ph type="sldNum" sz="quarter" idx="12"/>
          </p:nvPr>
        </p:nvSpPr>
        <p:spPr/>
        <p:txBody>
          <a:bodyPr/>
          <a:lstStyle/>
          <a:p>
            <a:pPr>
              <a:buClr>
                <a:srgbClr val="FFFFFF"/>
              </a:buClr>
              <a:defRPr/>
            </a:pPr>
            <a:fld id="{88DFA251-D4CF-4FC9-B327-BA2AC4124CDB}" type="slidenum">
              <a:rPr lang="en-US" altLang="ja-JP" smtClean="0">
                <a:solidFill>
                  <a:srgbClr val="D1282E"/>
                </a:solidFill>
              </a:rPr>
              <a:pPr>
                <a:buClr>
                  <a:srgbClr val="FFFFFF"/>
                </a:buClr>
                <a:defRPr/>
              </a:pPr>
              <a:t>‹N›</a:t>
            </a:fld>
            <a:endParaRPr lang="en-US" altLang="ja-JP" dirty="0">
              <a:solidFill>
                <a:srgbClr val="D1282E"/>
              </a:solidFill>
            </a:endParaRPr>
          </a:p>
        </p:txBody>
      </p:sp>
    </p:spTree>
    <p:extLst>
      <p:ext uri="{BB962C8B-B14F-4D97-AF65-F5344CB8AC3E}">
        <p14:creationId xmlns:p14="http://schemas.microsoft.com/office/powerpoint/2010/main" xmlns="" val="40599701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smtClean="0"/>
              <a:t>Fare clic per modificare lo stile del titolo</a:t>
            </a:r>
            <a:endParaRPr lang="en-US"/>
          </a:p>
        </p:txBody>
      </p:sp>
      <p:sp>
        <p:nvSpPr>
          <p:cNvPr id="3" name="Text Placeholder 2"/>
          <p:cNvSpPr>
            <a:spLocks noGrp="1"/>
          </p:cNvSpPr>
          <p:nvPr>
            <p:ph type="body" idx="1"/>
          </p:nvPr>
        </p:nvSpPr>
        <p:spPr>
          <a:xfrm>
            <a:off x="1627632" y="1572768"/>
            <a:ext cx="3291840" cy="639762"/>
          </a:xfrm>
        </p:spPr>
        <p:txBody>
          <a:bodyPr anchor="b">
            <a:noAutofit/>
          </a:bodyPr>
          <a:lstStyle>
            <a:lvl1pPr marL="0" indent="0">
              <a:buNone/>
              <a:defRPr sz="1800" b="0" cap="all" spc="1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Content Placeholder 3"/>
          <p:cNvSpPr>
            <a:spLocks noGrp="1"/>
          </p:cNvSpPr>
          <p:nvPr>
            <p:ph sz="half" idx="2"/>
          </p:nvPr>
        </p:nvSpPr>
        <p:spPr>
          <a:xfrm>
            <a:off x="1627632"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Text Placeholder 4"/>
          <p:cNvSpPr>
            <a:spLocks noGrp="1"/>
          </p:cNvSpPr>
          <p:nvPr>
            <p:ph type="body" sz="quarter" idx="3"/>
          </p:nvPr>
        </p:nvSpPr>
        <p:spPr>
          <a:xfrm>
            <a:off x="5093208" y="1572768"/>
            <a:ext cx="3291840" cy="639762"/>
          </a:xfrm>
        </p:spPr>
        <p:txBody>
          <a:bodyPr anchor="b">
            <a:noAutofit/>
          </a:bodyPr>
          <a:lstStyle>
            <a:lvl1pPr marL="0" indent="0">
              <a:buNone/>
              <a:defRPr lang="en-US" sz="1800" b="0" kern="1200" cap="all" spc="100" baseline="0" dirty="0" smtClean="0">
                <a:solidFill>
                  <a:schemeClr val="tx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spcBef>
                <a:spcPct val="20000"/>
              </a:spcBef>
              <a:buFont typeface="Arial" pitchFamily="34" charset="0"/>
              <a:buNone/>
            </a:pPr>
            <a:r>
              <a:rPr lang="it-IT" smtClean="0"/>
              <a:t>Fare clic per modificare stili del testo dello schema</a:t>
            </a:r>
          </a:p>
        </p:txBody>
      </p:sp>
      <p:sp>
        <p:nvSpPr>
          <p:cNvPr id="6" name="Content Placeholder 5"/>
          <p:cNvSpPr>
            <a:spLocks noGrp="1"/>
          </p:cNvSpPr>
          <p:nvPr>
            <p:ph sz="quarter" idx="4"/>
          </p:nvPr>
        </p:nvSpPr>
        <p:spPr>
          <a:xfrm>
            <a:off x="5093208"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Date Placeholder 6"/>
          <p:cNvSpPr>
            <a:spLocks noGrp="1"/>
          </p:cNvSpPr>
          <p:nvPr>
            <p:ph type="dt" sz="half" idx="10"/>
          </p:nvPr>
        </p:nvSpPr>
        <p:spPr/>
        <p:txBody>
          <a:bodyPr/>
          <a:lstStyle/>
          <a:p>
            <a:pPr>
              <a:buClr>
                <a:srgbClr val="FFFFFF"/>
              </a:buClr>
              <a:defRPr/>
            </a:pPr>
            <a:endParaRPr lang="en-US" altLang="ja-JP" dirty="0">
              <a:solidFill>
                <a:srgbClr val="000000"/>
              </a:solidFill>
            </a:endParaRPr>
          </a:p>
        </p:txBody>
      </p:sp>
      <p:sp>
        <p:nvSpPr>
          <p:cNvPr id="8" name="Footer Placeholder 7"/>
          <p:cNvSpPr>
            <a:spLocks noGrp="1"/>
          </p:cNvSpPr>
          <p:nvPr>
            <p:ph type="ftr" sz="quarter" idx="11"/>
          </p:nvPr>
        </p:nvSpPr>
        <p:spPr/>
        <p:txBody>
          <a:bodyPr/>
          <a:lstStyle/>
          <a:p>
            <a:pPr>
              <a:buClr>
                <a:srgbClr val="FFFFFF"/>
              </a:buClr>
              <a:defRPr/>
            </a:pPr>
            <a:endParaRPr lang="en-US" altLang="ja-JP" dirty="0">
              <a:solidFill>
                <a:srgbClr val="000000"/>
              </a:solidFill>
            </a:endParaRPr>
          </a:p>
        </p:txBody>
      </p:sp>
      <p:sp>
        <p:nvSpPr>
          <p:cNvPr id="9" name="Slide Number Placeholder 8"/>
          <p:cNvSpPr>
            <a:spLocks noGrp="1"/>
          </p:cNvSpPr>
          <p:nvPr>
            <p:ph type="sldNum" sz="quarter" idx="12"/>
          </p:nvPr>
        </p:nvSpPr>
        <p:spPr/>
        <p:txBody>
          <a:bodyPr/>
          <a:lstStyle/>
          <a:p>
            <a:pPr>
              <a:buClr>
                <a:srgbClr val="FFFFFF"/>
              </a:buClr>
              <a:defRPr/>
            </a:pPr>
            <a:fld id="{7864EE71-2EBA-4303-8CD3-6496DC8D0C0C}" type="slidenum">
              <a:rPr lang="en-US" altLang="ja-JP" smtClean="0">
                <a:solidFill>
                  <a:srgbClr val="D1282E"/>
                </a:solidFill>
              </a:rPr>
              <a:pPr>
                <a:buClr>
                  <a:srgbClr val="FFFFFF"/>
                </a:buClr>
                <a:defRPr/>
              </a:pPr>
              <a:t>‹N›</a:t>
            </a:fld>
            <a:endParaRPr lang="en-US" altLang="ja-JP" dirty="0">
              <a:solidFill>
                <a:srgbClr val="D1282E"/>
              </a:solidFill>
            </a:endParaRPr>
          </a:p>
        </p:txBody>
      </p:sp>
    </p:spTree>
    <p:extLst>
      <p:ext uri="{BB962C8B-B14F-4D97-AF65-F5344CB8AC3E}">
        <p14:creationId xmlns:p14="http://schemas.microsoft.com/office/powerpoint/2010/main" xmlns="" val="3595874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Date Placeholder 2"/>
          <p:cNvSpPr>
            <a:spLocks noGrp="1"/>
          </p:cNvSpPr>
          <p:nvPr>
            <p:ph type="dt" sz="half" idx="10"/>
          </p:nvPr>
        </p:nvSpPr>
        <p:spPr/>
        <p:txBody>
          <a:bodyPr/>
          <a:lstStyle/>
          <a:p>
            <a:pPr>
              <a:buClr>
                <a:srgbClr val="FFFFFF"/>
              </a:buClr>
              <a:defRPr/>
            </a:pPr>
            <a:endParaRPr lang="en-US" altLang="ja-JP" dirty="0">
              <a:solidFill>
                <a:srgbClr val="000000"/>
              </a:solidFill>
            </a:endParaRPr>
          </a:p>
        </p:txBody>
      </p:sp>
      <p:sp>
        <p:nvSpPr>
          <p:cNvPr id="4" name="Footer Placeholder 3"/>
          <p:cNvSpPr>
            <a:spLocks noGrp="1"/>
          </p:cNvSpPr>
          <p:nvPr>
            <p:ph type="ftr" sz="quarter" idx="11"/>
          </p:nvPr>
        </p:nvSpPr>
        <p:spPr/>
        <p:txBody>
          <a:bodyPr/>
          <a:lstStyle/>
          <a:p>
            <a:pPr>
              <a:buClr>
                <a:srgbClr val="FFFFFF"/>
              </a:buClr>
              <a:defRPr/>
            </a:pPr>
            <a:endParaRPr lang="en-US" altLang="ja-JP" dirty="0">
              <a:solidFill>
                <a:srgbClr val="000000"/>
              </a:solidFill>
            </a:endParaRPr>
          </a:p>
        </p:txBody>
      </p:sp>
      <p:sp>
        <p:nvSpPr>
          <p:cNvPr id="5" name="Slide Number Placeholder 4"/>
          <p:cNvSpPr>
            <a:spLocks noGrp="1"/>
          </p:cNvSpPr>
          <p:nvPr>
            <p:ph type="sldNum" sz="quarter" idx="12"/>
          </p:nvPr>
        </p:nvSpPr>
        <p:spPr/>
        <p:txBody>
          <a:bodyPr/>
          <a:lstStyle/>
          <a:p>
            <a:pPr>
              <a:buClr>
                <a:srgbClr val="FFFFFF"/>
              </a:buClr>
              <a:defRPr/>
            </a:pPr>
            <a:fld id="{1F12459E-C214-480C-9C62-729E87C67D09}" type="slidenum">
              <a:rPr lang="en-US" altLang="ja-JP" smtClean="0">
                <a:solidFill>
                  <a:srgbClr val="D1282E"/>
                </a:solidFill>
              </a:rPr>
              <a:pPr>
                <a:buClr>
                  <a:srgbClr val="FFFFFF"/>
                </a:buClr>
                <a:defRPr/>
              </a:pPr>
              <a:t>‹N›</a:t>
            </a:fld>
            <a:endParaRPr lang="en-US" altLang="ja-JP" dirty="0">
              <a:solidFill>
                <a:srgbClr val="D1282E"/>
              </a:solidFill>
            </a:endParaRPr>
          </a:p>
        </p:txBody>
      </p:sp>
    </p:spTree>
    <p:extLst>
      <p:ext uri="{BB962C8B-B14F-4D97-AF65-F5344CB8AC3E}">
        <p14:creationId xmlns:p14="http://schemas.microsoft.com/office/powerpoint/2010/main" xmlns="" val="3439644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buClr>
                <a:srgbClr val="FFFFFF"/>
              </a:buClr>
              <a:defRPr/>
            </a:pPr>
            <a:endParaRPr lang="en-US" altLang="ja-JP" dirty="0">
              <a:solidFill>
                <a:srgbClr val="000000"/>
              </a:solidFill>
            </a:endParaRPr>
          </a:p>
        </p:txBody>
      </p:sp>
      <p:sp>
        <p:nvSpPr>
          <p:cNvPr id="3" name="Footer Placeholder 2"/>
          <p:cNvSpPr>
            <a:spLocks noGrp="1"/>
          </p:cNvSpPr>
          <p:nvPr>
            <p:ph type="ftr" sz="quarter" idx="11"/>
          </p:nvPr>
        </p:nvSpPr>
        <p:spPr/>
        <p:txBody>
          <a:bodyPr/>
          <a:lstStyle/>
          <a:p>
            <a:pPr>
              <a:buClr>
                <a:srgbClr val="FFFFFF"/>
              </a:buClr>
              <a:defRPr/>
            </a:pPr>
            <a:endParaRPr lang="en-US" altLang="ja-JP" dirty="0">
              <a:solidFill>
                <a:srgbClr val="000000"/>
              </a:solidFill>
            </a:endParaRPr>
          </a:p>
        </p:txBody>
      </p:sp>
      <p:sp>
        <p:nvSpPr>
          <p:cNvPr id="4" name="Slide Number Placeholder 3"/>
          <p:cNvSpPr>
            <a:spLocks noGrp="1"/>
          </p:cNvSpPr>
          <p:nvPr>
            <p:ph type="sldNum" sz="quarter" idx="12"/>
          </p:nvPr>
        </p:nvSpPr>
        <p:spPr/>
        <p:txBody>
          <a:bodyPr/>
          <a:lstStyle/>
          <a:p>
            <a:pPr>
              <a:buClr>
                <a:srgbClr val="FFFFFF"/>
              </a:buClr>
              <a:defRPr/>
            </a:pPr>
            <a:fld id="{A33815A4-74C4-4EE5-BB9B-32AA437C9735}" type="slidenum">
              <a:rPr lang="en-US" altLang="ja-JP" smtClean="0">
                <a:solidFill>
                  <a:srgbClr val="D1282E"/>
                </a:solidFill>
              </a:rPr>
              <a:pPr>
                <a:buClr>
                  <a:srgbClr val="FFFFFF"/>
                </a:buClr>
                <a:defRPr/>
              </a:pPr>
              <a:t>‹N›</a:t>
            </a:fld>
            <a:endParaRPr lang="en-US" altLang="ja-JP" dirty="0">
              <a:solidFill>
                <a:srgbClr val="D1282E"/>
              </a:solidFill>
            </a:endParaRPr>
          </a:p>
        </p:txBody>
      </p:sp>
    </p:spTree>
    <p:extLst>
      <p:ext uri="{BB962C8B-B14F-4D97-AF65-F5344CB8AC3E}">
        <p14:creationId xmlns:p14="http://schemas.microsoft.com/office/powerpoint/2010/main" xmlns="" val="29899172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pPr>
              <a:buClr>
                <a:srgbClr val="FFFFFF"/>
              </a:buClr>
              <a:defRPr/>
            </a:pPr>
            <a:endParaRPr lang="en-US" altLang="ja-JP" dirty="0">
              <a:solidFill>
                <a:srgbClr val="000000"/>
              </a:solidFill>
            </a:endParaRPr>
          </a:p>
        </p:txBody>
      </p:sp>
      <p:sp>
        <p:nvSpPr>
          <p:cNvPr id="6" name="Footer Placeholder 5"/>
          <p:cNvSpPr>
            <a:spLocks noGrp="1"/>
          </p:cNvSpPr>
          <p:nvPr>
            <p:ph type="ftr" sz="quarter" idx="11"/>
          </p:nvPr>
        </p:nvSpPr>
        <p:spPr/>
        <p:txBody>
          <a:bodyPr/>
          <a:lstStyle/>
          <a:p>
            <a:pPr>
              <a:buClr>
                <a:srgbClr val="FFFFFF"/>
              </a:buClr>
              <a:defRPr/>
            </a:pPr>
            <a:endParaRPr lang="en-US" altLang="ja-JP" dirty="0">
              <a:solidFill>
                <a:srgbClr val="000000"/>
              </a:solidFill>
            </a:endParaRPr>
          </a:p>
        </p:txBody>
      </p:sp>
      <p:sp>
        <p:nvSpPr>
          <p:cNvPr id="7" name="Slide Number Placeholder 6"/>
          <p:cNvSpPr>
            <a:spLocks noGrp="1"/>
          </p:cNvSpPr>
          <p:nvPr>
            <p:ph type="sldNum" sz="quarter" idx="12"/>
          </p:nvPr>
        </p:nvSpPr>
        <p:spPr/>
        <p:txBody>
          <a:bodyPr/>
          <a:lstStyle/>
          <a:p>
            <a:pPr>
              <a:buClr>
                <a:srgbClr val="FFFFFF"/>
              </a:buClr>
              <a:defRPr/>
            </a:pPr>
            <a:fld id="{A4A4394D-0684-4831-A5E2-8A5A7B0FAE0F}" type="slidenum">
              <a:rPr lang="en-US" altLang="ja-JP" smtClean="0">
                <a:solidFill>
                  <a:srgbClr val="D1282E"/>
                </a:solidFill>
              </a:rPr>
              <a:pPr>
                <a:buClr>
                  <a:srgbClr val="FFFFFF"/>
                </a:buClr>
                <a:defRPr/>
              </a:pPr>
              <a:t>‹N›</a:t>
            </a:fld>
            <a:endParaRPr lang="en-US" altLang="ja-JP" dirty="0">
              <a:solidFill>
                <a:srgbClr val="D1282E"/>
              </a:solidFill>
            </a:endParaRPr>
          </a:p>
        </p:txBody>
      </p:sp>
      <p:sp>
        <p:nvSpPr>
          <p:cNvPr id="8" name="Title 7"/>
          <p:cNvSpPr>
            <a:spLocks noGrp="1"/>
          </p:cNvSpPr>
          <p:nvPr>
            <p:ph type="title"/>
          </p:nvPr>
        </p:nvSpPr>
        <p:spPr/>
        <p:txBody>
          <a:bodyPr/>
          <a:lstStyle/>
          <a:p>
            <a:r>
              <a:rPr lang="it-IT" smtClean="0"/>
              <a:t>Fare clic per modificare lo stile del titolo</a:t>
            </a:r>
            <a:endParaRPr lang="en-US"/>
          </a:p>
        </p:txBody>
      </p:sp>
    </p:spTree>
    <p:extLst>
      <p:ext uri="{BB962C8B-B14F-4D97-AF65-F5344CB8AC3E}">
        <p14:creationId xmlns:p14="http://schemas.microsoft.com/office/powerpoint/2010/main" xmlns="" val="9105317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kumimoji="1" lang="en-US" sz="2400" b="1" dirty="0">
              <a:solidFill>
                <a:srgbClr val="FFFFFF"/>
              </a:solidFill>
            </a:endParaRPr>
          </a:p>
        </p:txBody>
      </p:sp>
      <p:sp>
        <p:nvSpPr>
          <p:cNvPr id="3" name="Picture Placeholder 2"/>
          <p:cNvSpPr>
            <a:spLocks noGrp="1"/>
          </p:cNvSpPr>
          <p:nvPr>
            <p:ph type="pic" idx="1"/>
          </p:nvPr>
        </p:nvSpPr>
        <p:spPr>
          <a:xfrm>
            <a:off x="-1" y="0"/>
            <a:ext cx="9000877" cy="4846320"/>
          </a:xfrm>
          <a:solidFill>
            <a:schemeClr val="bg1">
              <a:lumMod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dirty="0" smtClean="0"/>
              <a:t>Fare clic sull'icona per inserire un'immagine</a:t>
            </a:r>
            <a:endParaRPr lang="en-US" dirty="0"/>
          </a:p>
        </p:txBody>
      </p:sp>
      <p:sp>
        <p:nvSpPr>
          <p:cNvPr id="4" name="Text Placeholder 3"/>
          <p:cNvSpPr>
            <a:spLocks noGrp="1"/>
          </p:cNvSpPr>
          <p:nvPr>
            <p:ph type="body" sz="half" idx="2"/>
          </p:nvPr>
        </p:nvSpPr>
        <p:spPr>
          <a:xfrm>
            <a:off x="457200" y="5715000"/>
            <a:ext cx="8153400" cy="457200"/>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pPr>
              <a:buClr>
                <a:srgbClr val="FFFFFF"/>
              </a:buClr>
              <a:defRPr/>
            </a:pPr>
            <a:endParaRPr lang="en-US" altLang="ja-JP" dirty="0">
              <a:solidFill>
                <a:srgbClr val="000000"/>
              </a:solidFill>
            </a:endParaRPr>
          </a:p>
        </p:txBody>
      </p:sp>
      <p:sp>
        <p:nvSpPr>
          <p:cNvPr id="6" name="Footer Placeholder 5"/>
          <p:cNvSpPr>
            <a:spLocks noGrp="1"/>
          </p:cNvSpPr>
          <p:nvPr>
            <p:ph type="ftr" sz="quarter" idx="11"/>
          </p:nvPr>
        </p:nvSpPr>
        <p:spPr/>
        <p:txBody>
          <a:bodyPr/>
          <a:lstStyle/>
          <a:p>
            <a:pPr>
              <a:buClr>
                <a:srgbClr val="FFFFFF"/>
              </a:buClr>
              <a:defRPr/>
            </a:pPr>
            <a:endParaRPr lang="en-US" altLang="ja-JP" dirty="0">
              <a:solidFill>
                <a:srgbClr val="000000"/>
              </a:solidFill>
            </a:endParaRPr>
          </a:p>
        </p:txBody>
      </p:sp>
      <p:sp>
        <p:nvSpPr>
          <p:cNvPr id="7" name="Slide Number Placeholder 6"/>
          <p:cNvSpPr>
            <a:spLocks noGrp="1"/>
          </p:cNvSpPr>
          <p:nvPr>
            <p:ph type="sldNum" sz="quarter" idx="12"/>
          </p:nvPr>
        </p:nvSpPr>
        <p:spPr/>
        <p:txBody>
          <a:bodyPr/>
          <a:lstStyle>
            <a:lvl1pPr>
              <a:defRPr>
                <a:solidFill>
                  <a:schemeClr val="tx1"/>
                </a:solidFill>
              </a:defRPr>
            </a:lvl1pPr>
          </a:lstStyle>
          <a:p>
            <a:pPr>
              <a:buClr>
                <a:srgbClr val="FFFFFF"/>
              </a:buClr>
              <a:defRPr/>
            </a:pPr>
            <a:fld id="{DBB15D6E-C14F-4F38-90F5-E4C148B67E59}" type="slidenum">
              <a:rPr lang="en-US" altLang="ja-JP" smtClean="0">
                <a:solidFill>
                  <a:srgbClr val="000000"/>
                </a:solidFill>
              </a:rPr>
              <a:pPr>
                <a:buClr>
                  <a:srgbClr val="FFFFFF"/>
                </a:buClr>
                <a:defRPr/>
              </a:pPr>
              <a:t>‹N›</a:t>
            </a:fld>
            <a:endParaRPr lang="en-US" altLang="ja-JP" dirty="0">
              <a:solidFill>
                <a:srgbClr val="000000"/>
              </a:solidFill>
            </a:endParaRPr>
          </a:p>
        </p:txBody>
      </p:sp>
      <p:sp>
        <p:nvSpPr>
          <p:cNvPr id="8" name="Title 7"/>
          <p:cNvSpPr>
            <a:spLocks noGrp="1"/>
          </p:cNvSpPr>
          <p:nvPr>
            <p:ph type="title"/>
          </p:nvPr>
        </p:nvSpPr>
        <p:spPr>
          <a:xfrm>
            <a:off x="457200" y="4953000"/>
            <a:ext cx="8153400" cy="762000"/>
          </a:xfrm>
        </p:spPr>
        <p:txBody>
          <a:bodyPr anchor="t">
            <a:normAutofit/>
          </a:bodyPr>
          <a:lstStyle>
            <a:lvl1pPr>
              <a:defRPr sz="3200"/>
            </a:lvl1pPr>
          </a:lstStyle>
          <a:p>
            <a:r>
              <a:rPr lang="it-IT" smtClean="0"/>
              <a:t>Fare clic per modificare lo stile del titolo</a:t>
            </a:r>
            <a:endParaRPr lang="en-US" dirty="0"/>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kumimoji="1" lang="en-US" sz="2400" b="1" dirty="0">
              <a:solidFill>
                <a:srgbClr val="FFFFFF"/>
              </a:solidFill>
            </a:endParaRPr>
          </a:p>
        </p:txBody>
      </p:sp>
    </p:spTree>
    <p:extLst>
      <p:ext uri="{BB962C8B-B14F-4D97-AF65-F5344CB8AC3E}">
        <p14:creationId xmlns:p14="http://schemas.microsoft.com/office/powerpoint/2010/main" xmlns="" val="33533127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Vertical Text Placeholder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Date Placeholder 3"/>
          <p:cNvSpPr>
            <a:spLocks noGrp="1"/>
          </p:cNvSpPr>
          <p:nvPr>
            <p:ph type="dt" sz="half" idx="10"/>
          </p:nvPr>
        </p:nvSpPr>
        <p:spPr/>
        <p:txBody>
          <a:bodyPr/>
          <a:lstStyle/>
          <a:p>
            <a:pPr>
              <a:buClr>
                <a:srgbClr val="FFFFFF"/>
              </a:buClr>
              <a:defRPr/>
            </a:pPr>
            <a:endParaRPr lang="en-US" altLang="ja-JP" dirty="0">
              <a:solidFill>
                <a:srgbClr val="000000"/>
              </a:solidFill>
            </a:endParaRPr>
          </a:p>
        </p:txBody>
      </p:sp>
      <p:sp>
        <p:nvSpPr>
          <p:cNvPr id="5" name="Footer Placeholder 4"/>
          <p:cNvSpPr>
            <a:spLocks noGrp="1"/>
          </p:cNvSpPr>
          <p:nvPr>
            <p:ph type="ftr" sz="quarter" idx="11"/>
          </p:nvPr>
        </p:nvSpPr>
        <p:spPr/>
        <p:txBody>
          <a:bodyPr/>
          <a:lstStyle/>
          <a:p>
            <a:pPr>
              <a:buClr>
                <a:srgbClr val="FFFFFF"/>
              </a:buClr>
              <a:defRPr/>
            </a:pPr>
            <a:endParaRPr lang="en-US" altLang="ja-JP" dirty="0">
              <a:solidFill>
                <a:srgbClr val="000000"/>
              </a:solidFill>
            </a:endParaRPr>
          </a:p>
        </p:txBody>
      </p:sp>
      <p:sp>
        <p:nvSpPr>
          <p:cNvPr id="6" name="Slide Number Placeholder 5"/>
          <p:cNvSpPr>
            <a:spLocks noGrp="1"/>
          </p:cNvSpPr>
          <p:nvPr>
            <p:ph type="sldNum" sz="quarter" idx="12"/>
          </p:nvPr>
        </p:nvSpPr>
        <p:spPr/>
        <p:txBody>
          <a:bodyPr/>
          <a:lstStyle/>
          <a:p>
            <a:pPr>
              <a:buClr>
                <a:srgbClr val="FFFFFF"/>
              </a:buClr>
              <a:defRPr/>
            </a:pPr>
            <a:fld id="{99CDEE6B-AB7C-482D-848C-767673A80005}" type="slidenum">
              <a:rPr lang="en-US" altLang="ja-JP" smtClean="0">
                <a:solidFill>
                  <a:srgbClr val="D1282E"/>
                </a:solidFill>
              </a:rPr>
              <a:pPr>
                <a:buClr>
                  <a:srgbClr val="FFFFFF"/>
                </a:buClr>
                <a:defRPr/>
              </a:pPr>
              <a:t>‹N›</a:t>
            </a:fld>
            <a:endParaRPr lang="en-US" altLang="ja-JP" dirty="0">
              <a:solidFill>
                <a:srgbClr val="D1282E"/>
              </a:solidFill>
            </a:endParaRPr>
          </a:p>
        </p:txBody>
      </p:sp>
    </p:spTree>
    <p:extLst>
      <p:ext uri="{BB962C8B-B14F-4D97-AF65-F5344CB8AC3E}">
        <p14:creationId xmlns:p14="http://schemas.microsoft.com/office/powerpoint/2010/main" xmlns="" val="20963018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Date Placeholder 3"/>
          <p:cNvSpPr>
            <a:spLocks noGrp="1"/>
          </p:cNvSpPr>
          <p:nvPr>
            <p:ph type="dt" sz="half" idx="10"/>
          </p:nvPr>
        </p:nvSpPr>
        <p:spPr/>
        <p:txBody>
          <a:bodyPr/>
          <a:lstStyle/>
          <a:p>
            <a:pPr>
              <a:buClr>
                <a:srgbClr val="FFFFFF"/>
              </a:buClr>
              <a:defRPr/>
            </a:pPr>
            <a:endParaRPr lang="en-US" altLang="ja-JP" dirty="0">
              <a:solidFill>
                <a:srgbClr val="000000"/>
              </a:solidFill>
            </a:endParaRPr>
          </a:p>
        </p:txBody>
      </p:sp>
      <p:sp>
        <p:nvSpPr>
          <p:cNvPr id="5" name="Footer Placeholder 4"/>
          <p:cNvSpPr>
            <a:spLocks noGrp="1"/>
          </p:cNvSpPr>
          <p:nvPr>
            <p:ph type="ftr" sz="quarter" idx="11"/>
          </p:nvPr>
        </p:nvSpPr>
        <p:spPr/>
        <p:txBody>
          <a:bodyPr/>
          <a:lstStyle/>
          <a:p>
            <a:pPr>
              <a:buClr>
                <a:srgbClr val="FFFFFF"/>
              </a:buClr>
              <a:defRPr/>
            </a:pPr>
            <a:endParaRPr lang="en-US" altLang="ja-JP" dirty="0">
              <a:solidFill>
                <a:srgbClr val="000000"/>
              </a:solidFill>
            </a:endParaRPr>
          </a:p>
        </p:txBody>
      </p:sp>
      <p:sp>
        <p:nvSpPr>
          <p:cNvPr id="6" name="Slide Number Placeholder 5"/>
          <p:cNvSpPr>
            <a:spLocks noGrp="1"/>
          </p:cNvSpPr>
          <p:nvPr>
            <p:ph type="sldNum" sz="quarter" idx="12"/>
          </p:nvPr>
        </p:nvSpPr>
        <p:spPr/>
        <p:txBody>
          <a:bodyPr/>
          <a:lstStyle/>
          <a:p>
            <a:pPr>
              <a:buClr>
                <a:srgbClr val="FFFFFF"/>
              </a:buClr>
              <a:defRPr/>
            </a:pPr>
            <a:fld id="{363C91B2-7594-4FE9-B434-BAB994803C9E}" type="slidenum">
              <a:rPr lang="en-US" altLang="ja-JP" smtClean="0">
                <a:solidFill>
                  <a:srgbClr val="D1282E"/>
                </a:solidFill>
              </a:rPr>
              <a:pPr>
                <a:buClr>
                  <a:srgbClr val="FFFFFF"/>
                </a:buClr>
                <a:defRPr/>
              </a:pPr>
              <a:t>‹N›</a:t>
            </a:fld>
            <a:endParaRPr lang="en-US" altLang="ja-JP" dirty="0">
              <a:solidFill>
                <a:srgbClr val="D1282E"/>
              </a:solidFill>
            </a:endParaRPr>
          </a:p>
        </p:txBody>
      </p:sp>
    </p:spTree>
    <p:extLst>
      <p:ext uri="{BB962C8B-B14F-4D97-AF65-F5344CB8AC3E}">
        <p14:creationId xmlns:p14="http://schemas.microsoft.com/office/powerpoint/2010/main" xmlns="" val="14069208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cSld name="Titolo, contenuto e testo">
    <p:spTree>
      <p:nvGrpSpPr>
        <p:cNvPr id="1" name=""/>
        <p:cNvGrpSpPr/>
        <p:nvPr/>
      </p:nvGrpSpPr>
      <p:grpSpPr>
        <a:xfrm>
          <a:off x="0" y="0"/>
          <a:ext cx="0" cy="0"/>
          <a:chOff x="0" y="0"/>
          <a:chExt cx="0" cy="0"/>
        </a:xfrm>
      </p:grpSpPr>
      <p:sp>
        <p:nvSpPr>
          <p:cNvPr id="2" name="Titolo 1"/>
          <p:cNvSpPr>
            <a:spLocks noGrp="1"/>
          </p:cNvSpPr>
          <p:nvPr>
            <p:ph type="title"/>
          </p:nvPr>
        </p:nvSpPr>
        <p:spPr>
          <a:xfrm>
            <a:off x="1150938" y="617538"/>
            <a:ext cx="7793037" cy="1143000"/>
          </a:xfrm>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1182688" y="2017713"/>
            <a:ext cx="3810000" cy="41148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5145088" y="2017713"/>
            <a:ext cx="3810000" cy="41148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a:xfrm>
            <a:off x="914400" y="6324600"/>
            <a:ext cx="1905000" cy="457200"/>
          </a:xfrm>
        </p:spPr>
        <p:txBody>
          <a:bodyPr/>
          <a:lstStyle>
            <a:lvl1pPr>
              <a:defRPr/>
            </a:lvl1pPr>
          </a:lstStyle>
          <a:p>
            <a:pPr>
              <a:buClr>
                <a:srgbClr val="FFFFFF"/>
              </a:buClr>
            </a:pPr>
            <a:endParaRPr lang="en-US" dirty="0">
              <a:solidFill>
                <a:srgbClr val="000000"/>
              </a:solidFill>
            </a:endParaRPr>
          </a:p>
        </p:txBody>
      </p:sp>
      <p:sp>
        <p:nvSpPr>
          <p:cNvPr id="6" name="Segnaposto piè di pagina 5"/>
          <p:cNvSpPr>
            <a:spLocks noGrp="1"/>
          </p:cNvSpPr>
          <p:nvPr>
            <p:ph type="ftr" sz="quarter" idx="11"/>
          </p:nvPr>
        </p:nvSpPr>
        <p:spPr>
          <a:xfrm>
            <a:off x="3352800" y="6324600"/>
            <a:ext cx="2895600" cy="457200"/>
          </a:xfrm>
        </p:spPr>
        <p:txBody>
          <a:bodyPr/>
          <a:lstStyle>
            <a:lvl1pPr>
              <a:defRPr/>
            </a:lvl1pPr>
          </a:lstStyle>
          <a:p>
            <a:pPr>
              <a:buClr>
                <a:srgbClr val="FFFFFF"/>
              </a:buClr>
            </a:pPr>
            <a:endParaRPr lang="en-US" dirty="0">
              <a:solidFill>
                <a:srgbClr val="000000"/>
              </a:solidFill>
            </a:endParaRPr>
          </a:p>
        </p:txBody>
      </p:sp>
      <p:sp>
        <p:nvSpPr>
          <p:cNvPr id="7" name="Segnaposto numero diapositiva 6"/>
          <p:cNvSpPr>
            <a:spLocks noGrp="1"/>
          </p:cNvSpPr>
          <p:nvPr>
            <p:ph type="sldNum" sz="quarter" idx="12"/>
          </p:nvPr>
        </p:nvSpPr>
        <p:spPr>
          <a:xfrm>
            <a:off x="6781800" y="6324600"/>
            <a:ext cx="1905000" cy="457200"/>
          </a:xfrm>
        </p:spPr>
        <p:txBody>
          <a:bodyPr/>
          <a:lstStyle>
            <a:lvl1pPr>
              <a:defRPr/>
            </a:lvl1pPr>
          </a:lstStyle>
          <a:p>
            <a:pPr>
              <a:buClr>
                <a:srgbClr val="FFFFFF"/>
              </a:buClr>
            </a:pPr>
            <a:fld id="{284EC479-88DA-4591-BA3B-FEA82977A3EC}" type="slidenum">
              <a:rPr lang="en-US">
                <a:solidFill>
                  <a:srgbClr val="D1282E"/>
                </a:solidFill>
              </a:rPr>
              <a:pPr>
                <a:buClr>
                  <a:srgbClr val="FFFFFF"/>
                </a:buClr>
              </a:pPr>
              <a:t>‹N›</a:t>
            </a:fld>
            <a:endParaRPr lang="en-US" dirty="0">
              <a:solidFill>
                <a:srgbClr val="D1282E"/>
              </a:solidFill>
            </a:endParaRPr>
          </a:p>
        </p:txBody>
      </p:sp>
    </p:spTree>
    <p:extLst>
      <p:ext uri="{BB962C8B-B14F-4D97-AF65-F5344CB8AC3E}">
        <p14:creationId xmlns:p14="http://schemas.microsoft.com/office/powerpoint/2010/main" xmlns="" val="1128010715"/>
      </p:ext>
    </p:extLst>
  </p:cSld>
  <p:clrMapOvr>
    <a:masterClrMapping/>
  </p:clrMapOvr>
  <p:transition spd="med">
    <p:zo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2"/>
          </p:nvPr>
        </p:nvSpPr>
        <p:spPr>
          <a:xfrm>
            <a:off x="457200" y="6172201"/>
            <a:ext cx="3429000" cy="304800"/>
          </a:xfrm>
          <a:prstGeom prst="rect">
            <a:avLst/>
          </a:prstGeom>
        </p:spPr>
        <p:txBody>
          <a:bodyPr vert="horz" lIns="91440" tIns="45720" rIns="91440" bIns="0" rtlCol="0" anchor="b"/>
          <a:lstStyle>
            <a:lvl1pPr algn="l">
              <a:defRPr sz="1000">
                <a:solidFill>
                  <a:schemeClr val="tx1"/>
                </a:solidFill>
              </a:defRPr>
            </a:lvl1pPr>
          </a:lstStyle>
          <a:p>
            <a:pPr fontAlgn="base">
              <a:spcBef>
                <a:spcPct val="0"/>
              </a:spcBef>
              <a:spcAft>
                <a:spcPct val="0"/>
              </a:spcAft>
              <a:defRPr/>
            </a:pPr>
            <a:endParaRPr kumimoji="1" lang="en-US" altLang="ja-JP" b="1" dirty="0">
              <a:solidFill>
                <a:srgbClr val="000000"/>
              </a:solidFill>
              <a:ea typeface="ＭＳ Ｐゴシック" pitchFamily="34" charset="-128"/>
            </a:endParaRPr>
          </a:p>
        </p:txBody>
      </p:sp>
      <p:sp>
        <p:nvSpPr>
          <p:cNvPr id="5" name="Footer Placeholder 4"/>
          <p:cNvSpPr>
            <a:spLocks noGrp="1"/>
          </p:cNvSpPr>
          <p:nvPr>
            <p:ph type="ftr" sz="quarter" idx="3"/>
          </p:nvPr>
        </p:nvSpPr>
        <p:spPr>
          <a:xfrm>
            <a:off x="457200" y="6492875"/>
            <a:ext cx="3429000" cy="283845"/>
          </a:xfrm>
          <a:prstGeom prst="rect">
            <a:avLst/>
          </a:prstGeom>
        </p:spPr>
        <p:txBody>
          <a:bodyPr vert="horz" lIns="91440" tIns="45720" rIns="91440" bIns="45720" rtlCol="0" anchor="t"/>
          <a:lstStyle>
            <a:lvl1pPr algn="l">
              <a:defRPr sz="1000">
                <a:solidFill>
                  <a:schemeClr val="tx1"/>
                </a:solidFill>
              </a:defRPr>
            </a:lvl1pPr>
          </a:lstStyle>
          <a:p>
            <a:pPr fontAlgn="base">
              <a:spcBef>
                <a:spcPct val="0"/>
              </a:spcBef>
              <a:spcAft>
                <a:spcPct val="0"/>
              </a:spcAft>
              <a:defRPr/>
            </a:pPr>
            <a:endParaRPr kumimoji="1" lang="en-US" altLang="ja-JP" b="1" dirty="0">
              <a:solidFill>
                <a:srgbClr val="000000"/>
              </a:solidFill>
              <a:ea typeface="ＭＳ Ｐゴシック" pitchFamily="34" charset="-128"/>
            </a:endParaRPr>
          </a:p>
        </p:txBody>
      </p:sp>
      <p:sp>
        <p:nvSpPr>
          <p:cNvPr id="6" name="Slide Number Placeholder 5"/>
          <p:cNvSpPr>
            <a:spLocks noGrp="1"/>
          </p:cNvSpPr>
          <p:nvPr>
            <p:ph type="sldNum" sz="quarter" idx="4"/>
          </p:nvPr>
        </p:nvSpPr>
        <p:spPr>
          <a:xfrm rot="16200000">
            <a:off x="8227377" y="5885497"/>
            <a:ext cx="1315721" cy="365125"/>
          </a:xfrm>
          <a:prstGeom prst="rect">
            <a:avLst/>
          </a:prstGeom>
        </p:spPr>
        <p:txBody>
          <a:bodyPr vert="horz" lIns="91440" tIns="45720" rIns="91440" bIns="45720" rtlCol="0" anchor="ctr"/>
          <a:lstStyle>
            <a:lvl1pPr algn="l">
              <a:defRPr sz="2400" b="1">
                <a:solidFill>
                  <a:schemeClr val="tx2"/>
                </a:solidFill>
              </a:defRPr>
            </a:lvl1pPr>
          </a:lstStyle>
          <a:p>
            <a:pPr fontAlgn="base">
              <a:spcBef>
                <a:spcPct val="0"/>
              </a:spcBef>
              <a:spcAft>
                <a:spcPct val="0"/>
              </a:spcAft>
              <a:defRPr/>
            </a:pPr>
            <a:fld id="{AC969ACA-1558-4C2B-A957-D79C2CD71BE8}" type="slidenum">
              <a:rPr kumimoji="1" lang="en-US" altLang="ja-JP" smtClean="0">
                <a:solidFill>
                  <a:srgbClr val="D1282E"/>
                </a:solidFill>
                <a:ea typeface="ＭＳ Ｐゴシック" pitchFamily="34" charset="-128"/>
              </a:rPr>
              <a:pPr fontAlgn="base">
                <a:spcBef>
                  <a:spcPct val="0"/>
                </a:spcBef>
                <a:spcAft>
                  <a:spcPct val="0"/>
                </a:spcAft>
                <a:defRPr/>
              </a:pPr>
              <a:t>‹N›</a:t>
            </a:fld>
            <a:endParaRPr kumimoji="1" lang="en-US" altLang="ja-JP" dirty="0">
              <a:solidFill>
                <a:srgbClr val="D1282E"/>
              </a:solidFill>
              <a:ea typeface="ＭＳ Ｐゴシック" pitchFamily="34" charset="-128"/>
            </a:endParaRPr>
          </a:p>
        </p:txBody>
      </p:sp>
      <p:sp>
        <p:nvSpPr>
          <p:cNvPr id="7" name="Rectangle 6"/>
          <p:cNvSpPr/>
          <p:nvPr/>
        </p:nvSpPr>
        <p:spPr>
          <a:xfrm>
            <a:off x="9001124" y="0"/>
            <a:ext cx="142876" cy="1371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kumimoji="1" lang="en-US" sz="2400" b="1" dirty="0">
              <a:solidFill>
                <a:srgbClr val="FFFFFF"/>
              </a:solidFill>
            </a:endParaRPr>
          </a:p>
        </p:txBody>
      </p:sp>
      <p:sp>
        <p:nvSpPr>
          <p:cNvPr id="8" name="Rectangle 7"/>
          <p:cNvSpPr/>
          <p:nvPr/>
        </p:nvSpPr>
        <p:spPr>
          <a:xfrm>
            <a:off x="9001124" y="1371600"/>
            <a:ext cx="142876" cy="548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kumimoji="1" lang="en-US" sz="2400" b="1" dirty="0">
              <a:solidFill>
                <a:srgbClr val="FFFFFF"/>
              </a:solidFill>
            </a:endParaRPr>
          </a:p>
        </p:txBody>
      </p:sp>
    </p:spTree>
    <p:extLst>
      <p:ext uri="{BB962C8B-B14F-4D97-AF65-F5344CB8AC3E}">
        <p14:creationId xmlns:p14="http://schemas.microsoft.com/office/powerpoint/2010/main" xmlns="" val="1533859881"/>
      </p:ext>
    </p:extLst>
  </p:cSld>
  <p:clrMap bg1="lt1" tx1="dk1" bg2="lt2" tx2="dk2" accent1="accent1" accent2="accent2" accent3="accent3" accent4="accent4" accent5="accent5" accent6="accent6" hlink="hlink" folHlink="folHlink"/>
  <p:sldLayoutIdLst>
    <p:sldLayoutId id="2147483844" r:id="rId1"/>
    <p:sldLayoutId id="2147483845" r:id="rId2"/>
    <p:sldLayoutId id="2147483846" r:id="rId3"/>
    <p:sldLayoutId id="2147483847" r:id="rId4"/>
    <p:sldLayoutId id="2147483848" r:id="rId5"/>
    <p:sldLayoutId id="2147483849" r:id="rId6"/>
    <p:sldLayoutId id="2147483850" r:id="rId7"/>
    <p:sldLayoutId id="2147483851" r:id="rId8"/>
    <p:sldLayoutId id="2147483852" r:id="rId9"/>
    <p:sldLayoutId id="2147483853" r:id="rId10"/>
    <p:sldLayoutId id="2147483854" r:id="rId11"/>
    <p:sldLayoutId id="2147483855" r:id="rId12"/>
  </p:sldLayoutIdLst>
  <p:txStyles>
    <p:titleStyle>
      <a:lvl1pPr algn="l" defTabSz="914400" rtl="0" eaLnBrk="1" latinLnBrk="0" hangingPunct="1">
        <a:spcBef>
          <a:spcPct val="0"/>
        </a:spcBef>
        <a:buNone/>
        <a:defRPr sz="3600" kern="1200" cap="all" spc="-60" baseline="0">
          <a:solidFill>
            <a:schemeClr val="tx2"/>
          </a:solidFill>
          <a:latin typeface="+mj-lt"/>
          <a:ea typeface="+mj-ea"/>
          <a:cs typeface="+mj-cs"/>
        </a:defRPr>
      </a:lvl1pPr>
    </p:titleStyle>
    <p:body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457200" y="648929"/>
            <a:ext cx="7978876" cy="3524866"/>
          </a:xfrm>
        </p:spPr>
        <p:txBody>
          <a:bodyPr/>
          <a:lstStyle/>
          <a:p>
            <a:r>
              <a:rPr lang="en-US" sz="3200" dirty="0" smtClean="0">
                <a:latin typeface="Arial" pitchFamily="34" charset="0"/>
                <a:cs typeface="Arial" pitchFamily="34" charset="0"/>
              </a:rPr>
              <a:t>Some reflections on a possible holographic description of time</a:t>
            </a:r>
            <a:br>
              <a:rPr lang="en-US" sz="3200" dirty="0" smtClean="0">
                <a:latin typeface="Arial" pitchFamily="34" charset="0"/>
                <a:cs typeface="Arial" pitchFamily="34" charset="0"/>
              </a:rPr>
            </a:br>
            <a:r>
              <a:rPr lang="en-US" sz="2000" dirty="0" smtClean="0">
                <a:latin typeface="Arial" pitchFamily="34" charset="0"/>
                <a:cs typeface="Arial" pitchFamily="34" charset="0"/>
              </a:rPr>
              <a:t/>
            </a:r>
            <a:br>
              <a:rPr lang="en-US" sz="2000" dirty="0" smtClean="0">
                <a:latin typeface="Arial" pitchFamily="34" charset="0"/>
                <a:cs typeface="Arial" pitchFamily="34" charset="0"/>
              </a:rPr>
            </a:br>
            <a:r>
              <a:rPr lang="en-US" sz="2000" b="1" dirty="0" smtClean="0">
                <a:latin typeface="Arial" pitchFamily="34" charset="0"/>
                <a:cs typeface="Arial" pitchFamily="34" charset="0"/>
              </a:rPr>
              <a:t>chapter in progress for my forthcoming book “The Emergence of </a:t>
            </a:r>
            <a:r>
              <a:rPr lang="en-US" sz="2000" b="1" dirty="0" err="1" smtClean="0">
                <a:latin typeface="Arial" pitchFamily="34" charset="0"/>
                <a:cs typeface="Arial" pitchFamily="34" charset="0"/>
              </a:rPr>
              <a:t>spacetime</a:t>
            </a:r>
            <a:r>
              <a:rPr lang="en-US" sz="2000" b="1" dirty="0" smtClean="0">
                <a:latin typeface="Arial" pitchFamily="34" charset="0"/>
                <a:cs typeface="Arial" pitchFamily="34" charset="0"/>
              </a:rPr>
              <a:t> In string theory” (</a:t>
            </a:r>
            <a:r>
              <a:rPr lang="en-US" sz="2000" b="1" dirty="0" err="1" smtClean="0">
                <a:latin typeface="Arial" pitchFamily="34" charset="0"/>
                <a:cs typeface="Arial" pitchFamily="34" charset="0"/>
              </a:rPr>
              <a:t>Pickering&amp;Chatto</a:t>
            </a:r>
            <a:r>
              <a:rPr lang="en-US" sz="2000" b="1" dirty="0" smtClean="0">
                <a:latin typeface="Arial" pitchFamily="34" charset="0"/>
                <a:cs typeface="Arial" pitchFamily="34" charset="0"/>
              </a:rPr>
              <a:t>, Editor Dean </a:t>
            </a:r>
            <a:r>
              <a:rPr lang="en-US" sz="2000" b="1" dirty="0" err="1" smtClean="0">
                <a:latin typeface="Arial" pitchFamily="34" charset="0"/>
                <a:cs typeface="Arial" pitchFamily="34" charset="0"/>
              </a:rPr>
              <a:t>Rickles</a:t>
            </a:r>
            <a:r>
              <a:rPr lang="en-US" sz="2000" b="1" dirty="0" smtClean="0">
                <a:latin typeface="Arial" pitchFamily="34" charset="0"/>
                <a:cs typeface="Arial" pitchFamily="34" charset="0"/>
              </a:rPr>
              <a:t>)</a:t>
            </a:r>
            <a:r>
              <a:rPr lang="en-US" sz="3200" dirty="0" smtClean="0">
                <a:latin typeface="Arial" pitchFamily="34" charset="0"/>
                <a:cs typeface="Arial" pitchFamily="34" charset="0"/>
              </a:rPr>
              <a:t/>
            </a:r>
            <a:br>
              <a:rPr lang="en-US" sz="3200" dirty="0" smtClean="0">
                <a:latin typeface="Arial" pitchFamily="34" charset="0"/>
                <a:cs typeface="Arial" pitchFamily="34" charset="0"/>
              </a:rPr>
            </a:br>
            <a:r>
              <a:rPr lang="en-US" sz="3200" dirty="0" smtClean="0">
                <a:latin typeface="Arial" pitchFamily="34" charset="0"/>
                <a:cs typeface="Arial" pitchFamily="34" charset="0"/>
              </a:rPr>
              <a:t/>
            </a:r>
            <a:br>
              <a:rPr lang="en-US" sz="3200" dirty="0" smtClean="0">
                <a:latin typeface="Arial" pitchFamily="34" charset="0"/>
                <a:cs typeface="Arial" pitchFamily="34" charset="0"/>
              </a:rPr>
            </a:br>
            <a:endParaRPr lang="en-US" sz="3200" dirty="0">
              <a:latin typeface="Arial" pitchFamily="34" charset="0"/>
              <a:cs typeface="Arial" pitchFamily="34" charset="0"/>
            </a:endParaRPr>
          </a:p>
        </p:txBody>
      </p:sp>
      <p:sp>
        <p:nvSpPr>
          <p:cNvPr id="3" name="Sottotitolo 2"/>
          <p:cNvSpPr>
            <a:spLocks noGrp="1"/>
          </p:cNvSpPr>
          <p:nvPr>
            <p:ph type="subTitle" idx="1"/>
          </p:nvPr>
        </p:nvSpPr>
        <p:spPr/>
        <p:txBody>
          <a:bodyPr/>
          <a:lstStyle/>
          <a:p>
            <a:r>
              <a:rPr lang="en-US" dirty="0" err="1" smtClean="0">
                <a:latin typeface="Arial" pitchFamily="34" charset="0"/>
                <a:cs typeface="Arial" pitchFamily="34" charset="0"/>
              </a:rPr>
              <a:t>Tiziana</a:t>
            </a:r>
            <a:r>
              <a:rPr lang="en-US" dirty="0" smtClean="0">
                <a:latin typeface="Arial" pitchFamily="34" charset="0"/>
                <a:cs typeface="Arial" pitchFamily="34" charset="0"/>
              </a:rPr>
              <a:t> </a:t>
            </a:r>
            <a:r>
              <a:rPr lang="en-US" dirty="0" err="1" smtClean="0">
                <a:latin typeface="Arial" pitchFamily="34" charset="0"/>
                <a:cs typeface="Arial" pitchFamily="34" charset="0"/>
              </a:rPr>
              <a:t>Vistarini</a:t>
            </a:r>
            <a:endParaRPr lang="en-US" dirty="0" smtClean="0">
              <a:latin typeface="Arial" pitchFamily="34" charset="0"/>
              <a:cs typeface="Arial" pitchFamily="34" charset="0"/>
            </a:endParaRPr>
          </a:p>
          <a:p>
            <a:r>
              <a:rPr lang="en-US" dirty="0" smtClean="0">
                <a:latin typeface="Arial" pitchFamily="34" charset="0"/>
                <a:cs typeface="Arial" pitchFamily="34" charset="0"/>
              </a:rPr>
              <a:t>University of Illinois at Chicago</a:t>
            </a:r>
            <a:endParaRPr lang="en-US"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796414"/>
            <a:ext cx="7620000" cy="5329750"/>
          </a:xfrm>
        </p:spPr>
        <p:txBody>
          <a:bodyPr>
            <a:normAutofit fontScale="92500" lnSpcReduction="20000"/>
          </a:bodyPr>
          <a:lstStyle/>
          <a:p>
            <a:r>
              <a:rPr lang="en-US" dirty="0" smtClean="0">
                <a:latin typeface="Arial" pitchFamily="34" charset="0"/>
                <a:cs typeface="Arial" pitchFamily="34" charset="0"/>
              </a:rPr>
              <a:t>Research program  started between 2001-2006 . </a:t>
            </a:r>
          </a:p>
          <a:p>
            <a:r>
              <a:rPr lang="en-US" dirty="0" smtClean="0">
                <a:latin typeface="Arial" pitchFamily="34" charset="0"/>
                <a:cs typeface="Arial" pitchFamily="34" charset="0"/>
              </a:rPr>
              <a:t>They have been trying to apply the idea of holography in a string theoretical setting different from that of the </a:t>
            </a:r>
            <a:r>
              <a:rPr lang="en-US" dirty="0" err="1" smtClean="0">
                <a:latin typeface="Arial" pitchFamily="34" charset="0"/>
                <a:cs typeface="Arial" pitchFamily="34" charset="0"/>
              </a:rPr>
              <a:t>AdS</a:t>
            </a:r>
            <a:r>
              <a:rPr lang="en-US" dirty="0" smtClean="0">
                <a:latin typeface="Arial" pitchFamily="34" charset="0"/>
                <a:cs typeface="Arial" pitchFamily="34" charset="0"/>
              </a:rPr>
              <a:t>/CFT correspondence,  in which time would arise </a:t>
            </a:r>
            <a:r>
              <a:rPr lang="en-US" dirty="0" err="1" smtClean="0">
                <a:latin typeface="Arial" pitchFamily="34" charset="0"/>
                <a:cs typeface="Arial" pitchFamily="34" charset="0"/>
              </a:rPr>
              <a:t>holographically</a:t>
            </a:r>
            <a:r>
              <a:rPr lang="en-US" dirty="0" smtClean="0">
                <a:latin typeface="Arial" pitchFamily="34" charset="0"/>
                <a:cs typeface="Arial" pitchFamily="34" charset="0"/>
              </a:rPr>
              <a:t> from a timeless setting. </a:t>
            </a:r>
          </a:p>
          <a:p>
            <a:r>
              <a:rPr lang="en-US" dirty="0" smtClean="0">
                <a:latin typeface="Arial" pitchFamily="34" charset="0"/>
                <a:cs typeface="Arial" pitchFamily="34" charset="0"/>
              </a:rPr>
              <a:t>This research program has not yet been taken to completion as there have been – and still there are - many challenges and technical difficulties.  Also it branches off in  different ways to attack the problem, all of them trying to imitate the reasoning that led to the </a:t>
            </a:r>
            <a:r>
              <a:rPr lang="en-US" dirty="0" err="1" smtClean="0">
                <a:latin typeface="Arial" pitchFamily="34" charset="0"/>
                <a:cs typeface="Arial" pitchFamily="34" charset="0"/>
              </a:rPr>
              <a:t>AdS</a:t>
            </a:r>
            <a:r>
              <a:rPr lang="en-US" dirty="0" smtClean="0">
                <a:latin typeface="Arial" pitchFamily="34" charset="0"/>
                <a:cs typeface="Arial" pitchFamily="34" charset="0"/>
              </a:rPr>
              <a:t>/CFT duality.</a:t>
            </a:r>
          </a:p>
          <a:p>
            <a:r>
              <a:rPr lang="en-US" dirty="0" smtClean="0">
                <a:latin typeface="Arial" pitchFamily="34" charset="0"/>
                <a:cs typeface="Arial" pitchFamily="34" charset="0"/>
              </a:rPr>
              <a:t>Although still incomplete the program</a:t>
            </a:r>
            <a:r>
              <a:rPr lang="en-US" i="1" dirty="0" smtClean="0">
                <a:latin typeface="Arial" pitchFamily="34" charset="0"/>
                <a:cs typeface="Arial" pitchFamily="34" charset="0"/>
              </a:rPr>
              <a:t>, if completed</a:t>
            </a:r>
            <a:r>
              <a:rPr lang="en-US" dirty="0" smtClean="0">
                <a:latin typeface="Arial" pitchFamily="34" charset="0"/>
                <a:cs typeface="Arial" pitchFamily="34" charset="0"/>
              </a:rPr>
              <a:t>, would:</a:t>
            </a:r>
          </a:p>
          <a:p>
            <a:pPr marL="457200" indent="-457200">
              <a:buAutoNum type="arabicParenR"/>
            </a:pPr>
            <a:r>
              <a:rPr lang="en-US" dirty="0" smtClean="0">
                <a:latin typeface="Arial" pitchFamily="34" charset="0"/>
                <a:cs typeface="Arial" pitchFamily="34" charset="0"/>
              </a:rPr>
              <a:t> involve a more realistic bulk geometry, de Sitter </a:t>
            </a:r>
            <a:r>
              <a:rPr lang="en-US" dirty="0" err="1" smtClean="0">
                <a:latin typeface="Arial" pitchFamily="34" charset="0"/>
                <a:cs typeface="Arial" pitchFamily="34" charset="0"/>
              </a:rPr>
              <a:t>spacetime</a:t>
            </a:r>
            <a:r>
              <a:rPr lang="en-US" dirty="0" smtClean="0">
                <a:latin typeface="Arial" pitchFamily="34" charset="0"/>
                <a:cs typeface="Arial" pitchFamily="34" charset="0"/>
              </a:rPr>
              <a:t>. Our universe seems to have a small positive cosmological constant. Also it is considered to have an asymptotic de Sitter structure in the future.</a:t>
            </a:r>
          </a:p>
          <a:p>
            <a:pPr marL="457200" indent="-457200">
              <a:buAutoNum type="arabicParenR"/>
            </a:pPr>
            <a:r>
              <a:rPr lang="en-US" dirty="0" smtClean="0">
                <a:latin typeface="Arial" pitchFamily="34" charset="0"/>
                <a:cs typeface="Arial" pitchFamily="34" charset="0"/>
              </a:rPr>
              <a:t>deliver an account of how some physics with time arises from some timeless physics generally considered a case of </a:t>
            </a:r>
            <a:r>
              <a:rPr lang="en-US" dirty="0" err="1" smtClean="0">
                <a:latin typeface="Arial" pitchFamily="34" charset="0"/>
                <a:cs typeface="Arial" pitchFamily="34" charset="0"/>
              </a:rPr>
              <a:t>supervenience</a:t>
            </a:r>
            <a:r>
              <a:rPr lang="en-US" dirty="0" smtClean="0">
                <a:latin typeface="Arial" pitchFamily="34" charset="0"/>
                <a:cs typeface="Arial" pitchFamily="34" charset="0"/>
              </a:rPr>
              <a:t>.</a:t>
            </a: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contenuto 3"/>
          <p:cNvSpPr>
            <a:spLocks noGrp="1"/>
          </p:cNvSpPr>
          <p:nvPr>
            <p:ph idx="1"/>
          </p:nvPr>
        </p:nvSpPr>
        <p:spPr>
          <a:xfrm>
            <a:off x="2654710" y="722669"/>
            <a:ext cx="5422489" cy="5958349"/>
          </a:xfrm>
        </p:spPr>
        <p:txBody>
          <a:bodyPr>
            <a:normAutofit fontScale="92500" lnSpcReduction="20000"/>
          </a:bodyPr>
          <a:lstStyle/>
          <a:p>
            <a:r>
              <a:rPr lang="en-US" dirty="0" smtClean="0">
                <a:latin typeface="Arial" pitchFamily="34" charset="0"/>
                <a:cs typeface="Arial" pitchFamily="34" charset="0"/>
              </a:rPr>
              <a:t>Few basic things about </a:t>
            </a:r>
            <a:r>
              <a:rPr lang="en-US" dirty="0" err="1" smtClean="0">
                <a:latin typeface="Arial" pitchFamily="34" charset="0"/>
                <a:cs typeface="Arial" pitchFamily="34" charset="0"/>
              </a:rPr>
              <a:t>AdS</a:t>
            </a:r>
            <a:r>
              <a:rPr lang="en-US" dirty="0" smtClean="0">
                <a:latin typeface="Arial" pitchFamily="34" charset="0"/>
                <a:cs typeface="Arial" pitchFamily="34" charset="0"/>
              </a:rPr>
              <a:t>/CFT:</a:t>
            </a:r>
          </a:p>
          <a:p>
            <a:endParaRPr lang="en-US" dirty="0" smtClean="0">
              <a:latin typeface="Arial" pitchFamily="34" charset="0"/>
              <a:cs typeface="Arial" pitchFamily="34" charset="0"/>
            </a:endParaRPr>
          </a:p>
          <a:p>
            <a:r>
              <a:rPr lang="en-US" dirty="0" smtClean="0">
                <a:latin typeface="Arial" pitchFamily="34" charset="0"/>
                <a:cs typeface="Arial" pitchFamily="34" charset="0"/>
              </a:rPr>
              <a:t>A feature of the black entropy law is its universal applicability. Several attempts of understanding the microscopic origin of this law produced a variety of ideas culminating in the </a:t>
            </a:r>
            <a:r>
              <a:rPr lang="en-US" dirty="0" err="1" smtClean="0">
                <a:latin typeface="Arial" pitchFamily="34" charset="0"/>
                <a:cs typeface="Arial" pitchFamily="34" charset="0"/>
              </a:rPr>
              <a:t>AdS</a:t>
            </a:r>
            <a:r>
              <a:rPr lang="en-US" dirty="0" smtClean="0">
                <a:latin typeface="Arial" pitchFamily="34" charset="0"/>
                <a:cs typeface="Arial" pitchFamily="34" charset="0"/>
              </a:rPr>
              <a:t>/CFT correspondence, involving a  conformal field theory over a </a:t>
            </a:r>
            <a:r>
              <a:rPr lang="en-US" dirty="0" err="1" smtClean="0">
                <a:latin typeface="Arial" pitchFamily="34" charset="0"/>
                <a:cs typeface="Arial" pitchFamily="34" charset="0"/>
              </a:rPr>
              <a:t>Minkowski</a:t>
            </a:r>
            <a:r>
              <a:rPr lang="en-US" dirty="0" smtClean="0">
                <a:latin typeface="Arial" pitchFamily="34" charset="0"/>
                <a:cs typeface="Arial" pitchFamily="34" charset="0"/>
              </a:rPr>
              <a:t> boundary and a quantum gravity theory in anti-de-Sitter space time . The prototypical example involves a Type IIB string theory on S^5 × AdS_5.</a:t>
            </a:r>
          </a:p>
          <a:p>
            <a:r>
              <a:rPr lang="en-US" dirty="0" smtClean="0">
                <a:latin typeface="Arial" pitchFamily="34" charset="0"/>
                <a:cs typeface="Arial" pitchFamily="34" charset="0"/>
              </a:rPr>
              <a:t>Two crucial features of this correspondence are:</a:t>
            </a:r>
          </a:p>
          <a:p>
            <a:pPr marL="457200" indent="-457200">
              <a:buAutoNum type="arabicParenR"/>
            </a:pPr>
            <a:r>
              <a:rPr lang="en-US" dirty="0" smtClean="0">
                <a:latin typeface="Arial" pitchFamily="34" charset="0"/>
                <a:cs typeface="Arial" pitchFamily="34" charset="0"/>
              </a:rPr>
              <a:t>Boundary data of CFT  </a:t>
            </a:r>
            <a:r>
              <a:rPr lang="en-US" dirty="0" err="1" smtClean="0">
                <a:latin typeface="Arial" pitchFamily="34" charset="0"/>
                <a:cs typeface="Arial" pitchFamily="34" charset="0"/>
              </a:rPr>
              <a:t>holographically</a:t>
            </a:r>
            <a:r>
              <a:rPr lang="en-US" dirty="0" smtClean="0">
                <a:latin typeface="Arial" pitchFamily="34" charset="0"/>
                <a:cs typeface="Arial" pitchFamily="34" charset="0"/>
              </a:rPr>
              <a:t> reconstruct the radial dimension of the bulk.</a:t>
            </a:r>
          </a:p>
          <a:p>
            <a:pPr marL="457200" indent="-457200">
              <a:buAutoNum type="arabicParenR"/>
            </a:pPr>
            <a:r>
              <a:rPr lang="en-US" dirty="0" smtClean="0">
                <a:latin typeface="Arial" pitchFamily="34" charset="0"/>
                <a:cs typeface="Arial" pitchFamily="34" charset="0"/>
              </a:rPr>
              <a:t>Boundary data of CFT </a:t>
            </a:r>
            <a:r>
              <a:rPr lang="en-US" dirty="0" err="1" smtClean="0">
                <a:latin typeface="Arial" pitchFamily="34" charset="0"/>
                <a:cs typeface="Arial" pitchFamily="34" charset="0"/>
              </a:rPr>
              <a:t>holographically</a:t>
            </a:r>
            <a:r>
              <a:rPr lang="en-US" dirty="0" smtClean="0">
                <a:latin typeface="Arial" pitchFamily="34" charset="0"/>
                <a:cs typeface="Arial" pitchFamily="34" charset="0"/>
              </a:rPr>
              <a:t> reconstruct the compact extra dimensions S^5 of the bulk.</a:t>
            </a:r>
          </a:p>
          <a:p>
            <a:pPr marL="457200" indent="-457200"/>
            <a:r>
              <a:rPr lang="en-US" dirty="0" smtClean="0">
                <a:latin typeface="Arial" pitchFamily="34" charset="0"/>
                <a:cs typeface="Arial" pitchFamily="34" charset="0"/>
              </a:rPr>
              <a:t> </a:t>
            </a: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p:txBody>
      </p:sp>
      <p:pic>
        <p:nvPicPr>
          <p:cNvPr id="7" name="Picture 2"/>
          <p:cNvPicPr>
            <a:picLocks noChangeAspect="1" noChangeArrowheads="1"/>
          </p:cNvPicPr>
          <p:nvPr/>
        </p:nvPicPr>
        <p:blipFill>
          <a:blip r:embed="rId2" cstate="print"/>
          <a:srcRect/>
          <a:stretch>
            <a:fillRect/>
          </a:stretch>
        </p:blipFill>
        <p:spPr bwMode="auto">
          <a:xfrm>
            <a:off x="1428806" y="1231491"/>
            <a:ext cx="997458" cy="75216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100052" y="564318"/>
            <a:ext cx="3977148" cy="5998713"/>
          </a:xfrm>
        </p:spPr>
        <p:txBody>
          <a:bodyPr>
            <a:normAutofit lnSpcReduction="10000"/>
          </a:bodyPr>
          <a:lstStyle/>
          <a:p>
            <a:r>
              <a:rPr lang="en-US" dirty="0" smtClean="0">
                <a:latin typeface="Arial" pitchFamily="34" charset="0"/>
                <a:cs typeface="Arial" pitchFamily="34" charset="0"/>
              </a:rPr>
              <a:t> Anti De Sitter </a:t>
            </a:r>
            <a:r>
              <a:rPr lang="en-US" dirty="0" err="1" smtClean="0">
                <a:latin typeface="Arial" pitchFamily="34" charset="0"/>
                <a:cs typeface="Arial" pitchFamily="34" charset="0"/>
              </a:rPr>
              <a:t>spacetime</a:t>
            </a:r>
            <a:r>
              <a:rPr lang="en-US" dirty="0" smtClean="0">
                <a:latin typeface="Arial" pitchFamily="34" charset="0"/>
                <a:cs typeface="Arial" pitchFamily="34" charset="0"/>
              </a:rPr>
              <a:t>.  It has a boundary at </a:t>
            </a:r>
            <a:r>
              <a:rPr lang="en-US" dirty="0" err="1" smtClean="0">
                <a:latin typeface="Arial" pitchFamily="34" charset="0"/>
                <a:cs typeface="Arial" pitchFamily="34" charset="0"/>
              </a:rPr>
              <a:t>spacelike</a:t>
            </a:r>
            <a:r>
              <a:rPr lang="en-US" dirty="0" smtClean="0">
                <a:latin typeface="Arial" pitchFamily="34" charset="0"/>
                <a:cs typeface="Arial" pitchFamily="34" charset="0"/>
              </a:rPr>
              <a:t> infinity. The boundary is </a:t>
            </a:r>
            <a:r>
              <a:rPr lang="en-US" dirty="0" err="1" smtClean="0">
                <a:latin typeface="Arial" pitchFamily="34" charset="0"/>
                <a:cs typeface="Arial" pitchFamily="34" charset="0"/>
              </a:rPr>
              <a:t>Minkowski</a:t>
            </a:r>
            <a:r>
              <a:rPr lang="en-US" dirty="0" smtClean="0">
                <a:latin typeface="Arial" pitchFamily="34" charset="0"/>
                <a:cs typeface="Arial" pitchFamily="34" charset="0"/>
              </a:rPr>
              <a:t> </a:t>
            </a:r>
            <a:r>
              <a:rPr lang="en-US" dirty="0" err="1" smtClean="0">
                <a:latin typeface="Arial" pitchFamily="34" charset="0"/>
                <a:cs typeface="Arial" pitchFamily="34" charset="0"/>
              </a:rPr>
              <a:t>spacetime</a:t>
            </a:r>
            <a:r>
              <a:rPr lang="en-US" dirty="0" smtClean="0">
                <a:latin typeface="Arial" pitchFamily="34" charset="0"/>
                <a:cs typeface="Arial" pitchFamily="34" charset="0"/>
              </a:rPr>
              <a:t>.</a:t>
            </a:r>
          </a:p>
          <a:p>
            <a:r>
              <a:rPr lang="en-US" dirty="0" smtClean="0">
                <a:latin typeface="Arial" pitchFamily="34" charset="0"/>
                <a:cs typeface="Arial" pitchFamily="34" charset="0"/>
              </a:rPr>
              <a:t>The feature of  the </a:t>
            </a:r>
            <a:r>
              <a:rPr lang="en-US" dirty="0" err="1" smtClean="0">
                <a:latin typeface="Arial" pitchFamily="34" charset="0"/>
                <a:cs typeface="Arial" pitchFamily="34" charset="0"/>
              </a:rPr>
              <a:t>AdS</a:t>
            </a:r>
            <a:r>
              <a:rPr lang="en-US" dirty="0" smtClean="0">
                <a:latin typeface="Arial" pitchFamily="34" charset="0"/>
                <a:cs typeface="Arial" pitchFamily="34" charset="0"/>
              </a:rPr>
              <a:t>/CFT duality  mimicked in this new theoretical setting is the holographic way in which some boundary data encode the radial evolution of bulk scalar fields. Precisely, the RG flow of the boundary field theory – i.e. the beta functions describing the change of the coupling with respect to the change of the energy scale – matches with the radial evolution of the field’s potential  propagating in the bulk.</a:t>
            </a: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p:txBody>
      </p:sp>
      <p:pic>
        <p:nvPicPr>
          <p:cNvPr id="4" name="Picture 2"/>
          <p:cNvPicPr>
            <a:picLocks noChangeAspect="1" noChangeArrowheads="1"/>
          </p:cNvPicPr>
          <p:nvPr/>
        </p:nvPicPr>
        <p:blipFill>
          <a:blip r:embed="rId2" cstate="print"/>
          <a:srcRect/>
          <a:stretch>
            <a:fillRect/>
          </a:stretch>
        </p:blipFill>
        <p:spPr bwMode="auto">
          <a:xfrm>
            <a:off x="360220" y="579066"/>
            <a:ext cx="2200275" cy="2432876"/>
          </a:xfrm>
          <a:prstGeom prst="rect">
            <a:avLst/>
          </a:prstGeom>
          <a:noFill/>
          <a:ln w="9525">
            <a:noFill/>
            <a:miter lim="800000"/>
            <a:headEnd/>
            <a:tailEnd/>
          </a:ln>
        </p:spPr>
      </p:pic>
      <p:sp>
        <p:nvSpPr>
          <p:cNvPr id="5" name="CasellaDiTesto 4"/>
          <p:cNvSpPr txBox="1"/>
          <p:nvPr/>
        </p:nvSpPr>
        <p:spPr>
          <a:xfrm>
            <a:off x="360219" y="3628102"/>
            <a:ext cx="2559962" cy="584775"/>
          </a:xfrm>
          <a:prstGeom prst="rect">
            <a:avLst/>
          </a:prstGeom>
          <a:noFill/>
        </p:spPr>
        <p:txBody>
          <a:bodyPr wrap="square" rtlCol="0">
            <a:spAutoFit/>
          </a:bodyPr>
          <a:lstStyle/>
          <a:p>
            <a:r>
              <a:rPr lang="en-US" sz="1600" dirty="0" smtClean="0"/>
              <a:t>Picture from </a:t>
            </a:r>
            <a:r>
              <a:rPr lang="en-US" sz="1600" dirty="0" err="1" smtClean="0"/>
              <a:t>Moschella</a:t>
            </a:r>
            <a:r>
              <a:rPr lang="en-US" sz="1600" dirty="0" smtClean="0"/>
              <a:t> (2005)</a:t>
            </a:r>
            <a:endParaRPr lang="en-US" sz="16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294967"/>
            <a:ext cx="7620000" cy="2625213"/>
          </a:xfrm>
        </p:spPr>
        <p:txBody>
          <a:bodyPr>
            <a:normAutofit lnSpcReduction="10000"/>
          </a:bodyPr>
          <a:lstStyle/>
          <a:p>
            <a:r>
              <a:rPr lang="en-US" dirty="0" smtClean="0">
                <a:latin typeface="Arial" pitchFamily="34" charset="0"/>
                <a:cs typeface="Arial" pitchFamily="34" charset="0"/>
              </a:rPr>
              <a:t>Trying to get an emergent time requires involving theories with asymptotic structures different from those of the </a:t>
            </a:r>
            <a:r>
              <a:rPr lang="en-US" dirty="0" err="1" smtClean="0">
                <a:latin typeface="Arial" pitchFamily="34" charset="0"/>
                <a:cs typeface="Arial" pitchFamily="34" charset="0"/>
              </a:rPr>
              <a:t>AdS</a:t>
            </a:r>
            <a:r>
              <a:rPr lang="en-US" dirty="0" smtClean="0">
                <a:latin typeface="Arial" pitchFamily="34" charset="0"/>
                <a:cs typeface="Arial" pitchFamily="34" charset="0"/>
              </a:rPr>
              <a:t>/CFT. The bulk </a:t>
            </a:r>
            <a:r>
              <a:rPr lang="en-US" dirty="0" err="1" smtClean="0">
                <a:latin typeface="Arial" pitchFamily="34" charset="0"/>
                <a:cs typeface="Arial" pitchFamily="34" charset="0"/>
              </a:rPr>
              <a:t>spacetime</a:t>
            </a:r>
            <a:r>
              <a:rPr lang="en-US" dirty="0" smtClean="0">
                <a:latin typeface="Arial" pitchFamily="34" charset="0"/>
                <a:cs typeface="Arial" pitchFamily="34" charset="0"/>
              </a:rPr>
              <a:t> involved in this context is De Sitter. Such </a:t>
            </a:r>
            <a:r>
              <a:rPr lang="en-US" dirty="0" err="1" smtClean="0">
                <a:latin typeface="Arial" pitchFamily="34" charset="0"/>
                <a:cs typeface="Arial" pitchFamily="34" charset="0"/>
              </a:rPr>
              <a:t>spacetime</a:t>
            </a:r>
            <a:r>
              <a:rPr lang="en-US" dirty="0" smtClean="0">
                <a:latin typeface="Arial" pitchFamily="34" charset="0"/>
                <a:cs typeface="Arial" pitchFamily="34" charset="0"/>
              </a:rPr>
              <a:t> has a boundary at </a:t>
            </a:r>
            <a:r>
              <a:rPr lang="en-US" dirty="0" err="1" smtClean="0">
                <a:latin typeface="Arial" pitchFamily="34" charset="0"/>
                <a:cs typeface="Arial" pitchFamily="34" charset="0"/>
              </a:rPr>
              <a:t>timelike</a:t>
            </a:r>
            <a:r>
              <a:rPr lang="en-US" dirty="0" smtClean="0">
                <a:latin typeface="Arial" pitchFamily="34" charset="0"/>
                <a:cs typeface="Arial" pitchFamily="34" charset="0"/>
              </a:rPr>
              <a:t> infinity. </a:t>
            </a:r>
          </a:p>
          <a:p>
            <a:r>
              <a:rPr lang="en-US" dirty="0" smtClean="0">
                <a:latin typeface="Arial" pitchFamily="34" charset="0"/>
                <a:cs typeface="Arial" pitchFamily="34" charset="0"/>
              </a:rPr>
              <a:t>Broadly speaking, it has been thought that if a theory of quantum gravity exists in a de Sitter, then its hypothetical dual would be a timeless quantum field theory, i.e. a quantum field theory on a </a:t>
            </a:r>
            <a:r>
              <a:rPr lang="en-US" dirty="0" err="1" smtClean="0">
                <a:latin typeface="Arial" pitchFamily="34" charset="0"/>
                <a:cs typeface="Arial" pitchFamily="34" charset="0"/>
              </a:rPr>
              <a:t>spacelike</a:t>
            </a:r>
            <a:r>
              <a:rPr lang="en-US" dirty="0" smtClean="0">
                <a:latin typeface="Arial" pitchFamily="34" charset="0"/>
                <a:cs typeface="Arial" pitchFamily="34" charset="0"/>
              </a:rPr>
              <a:t> boundary.  </a:t>
            </a:r>
          </a:p>
          <a:p>
            <a:endParaRPr lang="en-US" dirty="0" smtClean="0">
              <a:latin typeface="Arial" pitchFamily="34" charset="0"/>
              <a:cs typeface="Arial" pitchFamily="34" charset="0"/>
            </a:endParaRPr>
          </a:p>
          <a:p>
            <a:endParaRPr lang="en-US" dirty="0">
              <a:latin typeface="Arial" pitchFamily="34" charset="0"/>
              <a:cs typeface="Arial" pitchFamily="34" charset="0"/>
            </a:endParaRPr>
          </a:p>
        </p:txBody>
      </p:sp>
      <p:pic>
        <p:nvPicPr>
          <p:cNvPr id="4" name="Picture 3"/>
          <p:cNvPicPr>
            <a:picLocks noChangeAspect="1" noChangeArrowheads="1"/>
          </p:cNvPicPr>
          <p:nvPr/>
        </p:nvPicPr>
        <p:blipFill>
          <a:blip r:embed="rId2" cstate="print"/>
          <a:srcRect/>
          <a:stretch>
            <a:fillRect/>
          </a:stretch>
        </p:blipFill>
        <p:spPr bwMode="auto">
          <a:xfrm>
            <a:off x="678428" y="2744990"/>
            <a:ext cx="2201418" cy="2175701"/>
          </a:xfrm>
          <a:prstGeom prst="rect">
            <a:avLst/>
          </a:prstGeom>
          <a:noFill/>
          <a:ln w="9525">
            <a:noFill/>
            <a:miter lim="800000"/>
            <a:headEnd/>
            <a:tailEnd/>
          </a:ln>
        </p:spPr>
      </p:pic>
      <p:sp>
        <p:nvSpPr>
          <p:cNvPr id="5" name="CasellaDiTesto 4"/>
          <p:cNvSpPr txBox="1"/>
          <p:nvPr/>
        </p:nvSpPr>
        <p:spPr>
          <a:xfrm>
            <a:off x="3731342" y="3303639"/>
            <a:ext cx="3495368" cy="615553"/>
          </a:xfrm>
          <a:prstGeom prst="rect">
            <a:avLst/>
          </a:prstGeom>
          <a:noFill/>
        </p:spPr>
        <p:txBody>
          <a:bodyPr wrap="square" rtlCol="0">
            <a:spAutoFit/>
          </a:bodyPr>
          <a:lstStyle/>
          <a:p>
            <a:r>
              <a:rPr lang="en-US" sz="1600" b="1" dirty="0" smtClean="0">
                <a:latin typeface="Arial" pitchFamily="34" charset="0"/>
                <a:cs typeface="Arial" pitchFamily="34" charset="0"/>
              </a:rPr>
              <a:t>Figure  from </a:t>
            </a:r>
            <a:r>
              <a:rPr lang="en-US" sz="1600" b="1" dirty="0" err="1" smtClean="0">
                <a:latin typeface="Arial" pitchFamily="34" charset="0"/>
                <a:cs typeface="Arial" pitchFamily="34" charset="0"/>
              </a:rPr>
              <a:t>Moschella</a:t>
            </a:r>
            <a:r>
              <a:rPr lang="en-US" sz="1600" b="1" dirty="0" smtClean="0">
                <a:latin typeface="Arial" pitchFamily="34" charset="0"/>
                <a:cs typeface="Arial" pitchFamily="34" charset="0"/>
              </a:rPr>
              <a:t> (2005)</a:t>
            </a:r>
          </a:p>
          <a:p>
            <a:endParaRPr lang="en-US" b="1" dirty="0">
              <a:latin typeface="Arial" pitchFamily="34" charset="0"/>
              <a:cs typeface="Arial" pitchFamily="34" charset="0"/>
            </a:endParaRPr>
          </a:p>
        </p:txBody>
      </p:sp>
      <p:sp>
        <p:nvSpPr>
          <p:cNvPr id="6" name="CasellaDiTesto 5"/>
          <p:cNvSpPr txBox="1"/>
          <p:nvPr/>
        </p:nvSpPr>
        <p:spPr>
          <a:xfrm>
            <a:off x="457199" y="4920691"/>
            <a:ext cx="8229601" cy="1631216"/>
          </a:xfrm>
          <a:prstGeom prst="rect">
            <a:avLst/>
          </a:prstGeom>
          <a:noFill/>
        </p:spPr>
        <p:txBody>
          <a:bodyPr wrap="square" rtlCol="0">
            <a:spAutoFit/>
          </a:bodyPr>
          <a:lstStyle/>
          <a:p>
            <a:r>
              <a:rPr lang="en-US" sz="2000" b="1" dirty="0" smtClean="0">
                <a:latin typeface="Arial" pitchFamily="34" charset="0"/>
                <a:cs typeface="Arial" pitchFamily="34" charset="0"/>
              </a:rPr>
              <a:t>PROBLEM: Trying to embed de Sitter </a:t>
            </a:r>
            <a:r>
              <a:rPr lang="en-US" sz="2000" b="1" dirty="0" err="1" smtClean="0">
                <a:latin typeface="Arial" pitchFamily="34" charset="0"/>
                <a:cs typeface="Arial" pitchFamily="34" charset="0"/>
              </a:rPr>
              <a:t>spacetime</a:t>
            </a:r>
            <a:r>
              <a:rPr lang="en-US" sz="2000" b="1" dirty="0" smtClean="0">
                <a:latin typeface="Arial" pitchFamily="34" charset="0"/>
                <a:cs typeface="Arial" pitchFamily="34" charset="0"/>
              </a:rPr>
              <a:t> as a solution of string theory did not produce so far satisfactory results.  The absence of concrete string </a:t>
            </a:r>
            <a:r>
              <a:rPr lang="en-US" sz="2000" b="1" dirty="0" err="1" smtClean="0">
                <a:latin typeface="Arial" pitchFamily="34" charset="0"/>
                <a:cs typeface="Arial" pitchFamily="34" charset="0"/>
              </a:rPr>
              <a:t>compactifications</a:t>
            </a:r>
            <a:r>
              <a:rPr lang="en-US" sz="2000" b="1" dirty="0" smtClean="0">
                <a:latin typeface="Arial" pitchFamily="34" charset="0"/>
                <a:cs typeface="Arial" pitchFamily="34" charset="0"/>
              </a:rPr>
              <a:t> of de Sitter makes hard formulating and testing a </a:t>
            </a:r>
            <a:r>
              <a:rPr lang="en-US" sz="2000" b="1" dirty="0" err="1" smtClean="0">
                <a:latin typeface="Arial" pitchFamily="34" charset="0"/>
                <a:cs typeface="Arial" pitchFamily="34" charset="0"/>
              </a:rPr>
              <a:t>dS</a:t>
            </a:r>
            <a:r>
              <a:rPr lang="en-US" sz="2000" b="1" dirty="0" smtClean="0">
                <a:latin typeface="Arial" pitchFamily="34" charset="0"/>
                <a:cs typeface="Arial" pitchFamily="34" charset="0"/>
              </a:rPr>
              <a:t>/CFT conjecture in the string context.  </a:t>
            </a:r>
            <a:endParaRPr lang="en-US" sz="2000" b="1" dirty="0">
              <a:latin typeface="Arial" pitchFamily="34" charset="0"/>
              <a:cs typeface="Arial"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737419"/>
            <a:ext cx="7620000" cy="5427407"/>
          </a:xfrm>
        </p:spPr>
        <p:txBody>
          <a:bodyPr>
            <a:normAutofit fontScale="92500" lnSpcReduction="10000"/>
          </a:bodyPr>
          <a:lstStyle/>
          <a:p>
            <a:r>
              <a:rPr lang="en-US" dirty="0" smtClean="0">
                <a:latin typeface="Arial" pitchFamily="34" charset="0"/>
                <a:cs typeface="Arial" pitchFamily="34" charset="0"/>
              </a:rPr>
              <a:t>A  first attempt of  conjecturing a </a:t>
            </a:r>
            <a:r>
              <a:rPr lang="en-US" dirty="0" err="1" smtClean="0">
                <a:latin typeface="Arial" pitchFamily="34" charset="0"/>
                <a:cs typeface="Arial" pitchFamily="34" charset="0"/>
              </a:rPr>
              <a:t>dS</a:t>
            </a:r>
            <a:r>
              <a:rPr lang="en-US" dirty="0" smtClean="0">
                <a:latin typeface="Arial" pitchFamily="34" charset="0"/>
                <a:cs typeface="Arial" pitchFamily="34" charset="0"/>
              </a:rPr>
              <a:t>/CFT correspondence is made by </a:t>
            </a:r>
            <a:r>
              <a:rPr lang="en-US" dirty="0" err="1" smtClean="0">
                <a:latin typeface="Arial" pitchFamily="34" charset="0"/>
                <a:cs typeface="Arial" pitchFamily="34" charset="0"/>
              </a:rPr>
              <a:t>Strominger</a:t>
            </a:r>
            <a:r>
              <a:rPr lang="en-US" dirty="0" smtClean="0">
                <a:latin typeface="Arial" pitchFamily="34" charset="0"/>
                <a:cs typeface="Arial" pitchFamily="34" charset="0"/>
              </a:rPr>
              <a:t> (2001) -  along with </a:t>
            </a:r>
            <a:r>
              <a:rPr lang="en-US" dirty="0" err="1" smtClean="0">
                <a:latin typeface="Arial" pitchFamily="34" charset="0"/>
                <a:cs typeface="Arial" pitchFamily="34" charset="0"/>
              </a:rPr>
              <a:t>Balasubramanian</a:t>
            </a:r>
            <a:r>
              <a:rPr lang="en-US" dirty="0" smtClean="0">
                <a:latin typeface="Arial" pitchFamily="34" charset="0"/>
                <a:cs typeface="Arial" pitchFamily="34" charset="0"/>
              </a:rPr>
              <a:t>, Boer and Mimic (2002) - in a way that in principle did not require string theory inputs. </a:t>
            </a:r>
          </a:p>
          <a:p>
            <a:r>
              <a:rPr lang="en-US" dirty="0" smtClean="0">
                <a:latin typeface="Arial" pitchFamily="34" charset="0"/>
                <a:cs typeface="Arial" pitchFamily="34" charset="0"/>
              </a:rPr>
              <a:t>Now, a hypothetical correspondence that aims to mimic the </a:t>
            </a:r>
            <a:r>
              <a:rPr lang="en-US" dirty="0" err="1" smtClean="0">
                <a:latin typeface="Arial" pitchFamily="34" charset="0"/>
                <a:cs typeface="Arial" pitchFamily="34" charset="0"/>
              </a:rPr>
              <a:t>AdS</a:t>
            </a:r>
            <a:r>
              <a:rPr lang="en-US" dirty="0" smtClean="0">
                <a:latin typeface="Arial" pitchFamily="34" charset="0"/>
                <a:cs typeface="Arial" pitchFamily="34" charset="0"/>
              </a:rPr>
              <a:t>/CFT duality should satisfy at least the following requirements:</a:t>
            </a:r>
          </a:p>
          <a:p>
            <a:pPr marL="457200" indent="-457200"/>
            <a:r>
              <a:rPr lang="en-US" dirty="0" smtClean="0">
                <a:latin typeface="Arial" pitchFamily="34" charset="0"/>
                <a:cs typeface="Arial" pitchFamily="34" charset="0"/>
              </a:rPr>
              <a:t>(1) symmetries of the dual theories must match.</a:t>
            </a:r>
          </a:p>
          <a:p>
            <a:pPr marL="457200" indent="-457200"/>
            <a:r>
              <a:rPr lang="en-US" dirty="0" smtClean="0">
                <a:latin typeface="Arial" pitchFamily="34" charset="0"/>
                <a:cs typeface="Arial" pitchFamily="34" charset="0"/>
              </a:rPr>
              <a:t>(2) It should exist a dictionary for translating correlation functions </a:t>
            </a:r>
          </a:p>
          <a:p>
            <a:pPr marL="457200" indent="-457200"/>
            <a:r>
              <a:rPr lang="en-US" dirty="0" smtClean="0">
                <a:latin typeface="Arial" pitchFamily="34" charset="0"/>
                <a:cs typeface="Arial" pitchFamily="34" charset="0"/>
              </a:rPr>
              <a:t>Point (2) is basically also the source for developing considerations about the holographic nature of the bulk radius in the </a:t>
            </a:r>
            <a:r>
              <a:rPr lang="en-US" dirty="0" err="1" smtClean="0">
                <a:latin typeface="Arial" pitchFamily="34" charset="0"/>
                <a:cs typeface="Arial" pitchFamily="34" charset="0"/>
              </a:rPr>
              <a:t>AdS</a:t>
            </a:r>
            <a:r>
              <a:rPr lang="en-US" dirty="0" smtClean="0">
                <a:latin typeface="Arial" pitchFamily="34" charset="0"/>
                <a:cs typeface="Arial" pitchFamily="34" charset="0"/>
              </a:rPr>
              <a:t>/CFT since it is the variation of the boundary field coupling (with respect to the change of energy  scale) that encodes the radial behavior of the bulk field.  </a:t>
            </a:r>
          </a:p>
          <a:p>
            <a:pPr marL="457200" indent="-457200"/>
            <a:r>
              <a:rPr lang="en-US" dirty="0" smtClean="0">
                <a:latin typeface="Arial" pitchFamily="34" charset="0"/>
                <a:cs typeface="Arial" pitchFamily="34" charset="0"/>
              </a:rPr>
              <a:t>       </a:t>
            </a:r>
          </a:p>
          <a:p>
            <a:pPr marL="457200" indent="-457200"/>
            <a:endParaRPr lang="en-US" dirty="0" smtClean="0">
              <a:latin typeface="Arial" pitchFamily="34" charset="0"/>
              <a:cs typeface="Arial" pitchFamily="34" charset="0"/>
            </a:endParaRPr>
          </a:p>
          <a:p>
            <a:endParaRPr lang="en-US" dirty="0">
              <a:latin typeface="Arial" pitchFamily="34" charset="0"/>
              <a:cs typeface="Arial"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42452" y="309716"/>
            <a:ext cx="7241459" cy="5924829"/>
          </a:xfrm>
        </p:spPr>
        <p:txBody>
          <a:bodyPr>
            <a:noAutofit/>
          </a:bodyPr>
          <a:lstStyle/>
          <a:p>
            <a:r>
              <a:rPr lang="en-US" sz="1800" dirty="0" smtClean="0">
                <a:latin typeface="Arial" pitchFamily="34" charset="0"/>
                <a:cs typeface="Arial" pitchFamily="34" charset="0"/>
              </a:rPr>
              <a:t>If my reading is correct  </a:t>
            </a:r>
          </a:p>
          <a:p>
            <a:r>
              <a:rPr lang="en-US" sz="1800" dirty="0" smtClean="0">
                <a:latin typeface="Arial" pitchFamily="34" charset="0"/>
                <a:cs typeface="Arial" pitchFamily="34" charset="0"/>
              </a:rPr>
              <a:t>about  (a)  </a:t>
            </a:r>
            <a:r>
              <a:rPr lang="en-US" sz="1800" dirty="0" err="1" smtClean="0">
                <a:latin typeface="Arial" pitchFamily="34" charset="0"/>
                <a:cs typeface="Arial" pitchFamily="34" charset="0"/>
              </a:rPr>
              <a:t>Strominger</a:t>
            </a:r>
            <a:r>
              <a:rPr lang="en-US" sz="1800" dirty="0" smtClean="0">
                <a:latin typeface="Arial" pitchFamily="34" charset="0"/>
                <a:cs typeface="Arial" pitchFamily="34" charset="0"/>
              </a:rPr>
              <a:t> explicitly compute the asymptotic symmetric group of the de Sitter, i.e.  is  the Euclidean conformal group in D dimensions (for example SO(D,1) if you think to the de Sitter as a hyperboloid embedded in flat </a:t>
            </a:r>
            <a:r>
              <a:rPr lang="en-US" sz="1800" dirty="0" err="1" smtClean="0">
                <a:latin typeface="Arial" pitchFamily="34" charset="0"/>
                <a:cs typeface="Arial" pitchFamily="34" charset="0"/>
              </a:rPr>
              <a:t>spacetime</a:t>
            </a:r>
            <a:r>
              <a:rPr lang="en-US" sz="1800" dirty="0" smtClean="0">
                <a:latin typeface="Arial" pitchFamily="34" charset="0"/>
                <a:cs typeface="Arial" pitchFamily="34" charset="0"/>
              </a:rPr>
              <a:t> of signature (1,D)).</a:t>
            </a:r>
          </a:p>
          <a:p>
            <a:r>
              <a:rPr lang="en-US" sz="1800" dirty="0" smtClean="0">
                <a:latin typeface="Arial" pitchFamily="34" charset="0"/>
                <a:cs typeface="Arial" pitchFamily="34" charset="0"/>
              </a:rPr>
              <a:t>The </a:t>
            </a:r>
            <a:r>
              <a:rPr lang="en-US" sz="1800" dirty="0" err="1" smtClean="0">
                <a:latin typeface="Arial" pitchFamily="34" charset="0"/>
                <a:cs typeface="Arial" pitchFamily="34" charset="0"/>
              </a:rPr>
              <a:t>asympotic</a:t>
            </a:r>
            <a:r>
              <a:rPr lang="en-US" sz="1800" dirty="0" smtClean="0">
                <a:latin typeface="Arial" pitchFamily="34" charset="0"/>
                <a:cs typeface="Arial" pitchFamily="34" charset="0"/>
              </a:rPr>
              <a:t> group gives information about the fact that if a quantum gravity theory in a de Sitter exists, then its hypothetical dual would be a local quantum conformal field theory on the Euclidean boundary at time t=±∞</a:t>
            </a:r>
          </a:p>
          <a:p>
            <a:r>
              <a:rPr lang="en-US" sz="1800" dirty="0" smtClean="0">
                <a:latin typeface="Arial" pitchFamily="34" charset="0"/>
                <a:cs typeface="Arial" pitchFamily="34" charset="0"/>
              </a:rPr>
              <a:t>About (b) the trace of the stress boundary tensor, which has a natural relation with  the RG flow, gives information about how the bulk </a:t>
            </a:r>
            <a:r>
              <a:rPr lang="en-US" sz="1800" dirty="0" err="1" smtClean="0">
                <a:latin typeface="Arial" pitchFamily="34" charset="0"/>
                <a:cs typeface="Arial" pitchFamily="34" charset="0"/>
              </a:rPr>
              <a:t>spacetime</a:t>
            </a:r>
            <a:r>
              <a:rPr lang="en-US" sz="1800" dirty="0" smtClean="0">
                <a:latin typeface="Arial" pitchFamily="34" charset="0"/>
                <a:cs typeface="Arial" pitchFamily="34" charset="0"/>
              </a:rPr>
              <a:t> reacts to changes of the boundary metric. In particular  a precise relation between dilatations over the boundary and time translation in the bulk is </a:t>
            </a:r>
            <a:r>
              <a:rPr lang="en-US" sz="1800" dirty="0" err="1" smtClean="0">
                <a:latin typeface="Arial" pitchFamily="34" charset="0"/>
                <a:cs typeface="Arial" pitchFamily="34" charset="0"/>
              </a:rPr>
              <a:t>obtained.The</a:t>
            </a:r>
            <a:r>
              <a:rPr lang="en-US" sz="1800" dirty="0" smtClean="0">
                <a:latin typeface="Arial" pitchFamily="34" charset="0"/>
                <a:cs typeface="Arial" pitchFamily="34" charset="0"/>
              </a:rPr>
              <a:t> correspondence can be read in both directions.</a:t>
            </a:r>
          </a:p>
          <a:p>
            <a:r>
              <a:rPr lang="en-US" sz="1800" dirty="0" smtClean="0">
                <a:latin typeface="Arial" pitchFamily="34" charset="0"/>
                <a:cs typeface="Arial" pitchFamily="34" charset="0"/>
              </a:rPr>
              <a:t>Still this is a conjectured holographic correspondence. It tells you how a string theory in the de Sitter, if it exists, may look like</a:t>
            </a:r>
          </a:p>
          <a:p>
            <a:endParaRPr lang="en-US" sz="1800" dirty="0" smtClean="0">
              <a:latin typeface="Arial" pitchFamily="34" charset="0"/>
              <a:cs typeface="Arial"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486697"/>
            <a:ext cx="8007928" cy="5955667"/>
          </a:xfrm>
        </p:spPr>
        <p:txBody>
          <a:bodyPr>
            <a:noAutofit/>
          </a:bodyPr>
          <a:lstStyle/>
          <a:p>
            <a:r>
              <a:rPr lang="en-US" sz="1600" dirty="0" smtClean="0">
                <a:latin typeface="Arial" pitchFamily="34" charset="0"/>
                <a:cs typeface="Arial" pitchFamily="34" charset="0"/>
              </a:rPr>
              <a:t>A second way to attack the problem of  embedding the conjectured </a:t>
            </a:r>
            <a:r>
              <a:rPr lang="en-US" sz="1600" dirty="0" err="1" smtClean="0">
                <a:latin typeface="Arial" pitchFamily="34" charset="0"/>
                <a:cs typeface="Arial" pitchFamily="34" charset="0"/>
              </a:rPr>
              <a:t>dS</a:t>
            </a:r>
            <a:r>
              <a:rPr lang="en-US" sz="1600" dirty="0" smtClean="0">
                <a:latin typeface="Arial" pitchFamily="34" charset="0"/>
                <a:cs typeface="Arial" pitchFamily="34" charset="0"/>
              </a:rPr>
              <a:t>/CFT in the context of string theory is  developed by </a:t>
            </a:r>
            <a:r>
              <a:rPr lang="en-US" sz="1600" dirty="0" err="1" smtClean="0">
                <a:latin typeface="Arial" pitchFamily="34" charset="0"/>
                <a:cs typeface="Arial" pitchFamily="34" charset="0"/>
              </a:rPr>
              <a:t>Strominger</a:t>
            </a:r>
            <a:r>
              <a:rPr lang="en-US" sz="1600" dirty="0" smtClean="0">
                <a:latin typeface="Arial" pitchFamily="34" charset="0"/>
                <a:cs typeface="Arial" pitchFamily="34" charset="0"/>
              </a:rPr>
              <a:t> and </a:t>
            </a:r>
            <a:r>
              <a:rPr lang="en-US" sz="1600" dirty="0" err="1" smtClean="0">
                <a:latin typeface="Arial" pitchFamily="34" charset="0"/>
                <a:cs typeface="Arial" pitchFamily="34" charset="0"/>
              </a:rPr>
              <a:t>Gutperle</a:t>
            </a:r>
            <a:r>
              <a:rPr lang="en-US" sz="1600" dirty="0" smtClean="0">
                <a:latin typeface="Arial" pitchFamily="34" charset="0"/>
                <a:cs typeface="Arial" pitchFamily="34" charset="0"/>
              </a:rPr>
              <a:t> (2003) and it  uses D-</a:t>
            </a:r>
            <a:r>
              <a:rPr lang="en-US" sz="1600" dirty="0" err="1" smtClean="0">
                <a:latin typeface="Arial" pitchFamily="34" charset="0"/>
                <a:cs typeface="Arial" pitchFamily="34" charset="0"/>
              </a:rPr>
              <a:t>branes</a:t>
            </a:r>
            <a:r>
              <a:rPr lang="en-US" sz="1600" dirty="0" smtClean="0">
                <a:latin typeface="Arial" pitchFamily="34" charset="0"/>
                <a:cs typeface="Arial" pitchFamily="34" charset="0"/>
              </a:rPr>
              <a:t> and S-</a:t>
            </a:r>
            <a:r>
              <a:rPr lang="en-US" sz="1600" dirty="0" err="1" smtClean="0">
                <a:latin typeface="Arial" pitchFamily="34" charset="0"/>
                <a:cs typeface="Arial" pitchFamily="34" charset="0"/>
              </a:rPr>
              <a:t>branes</a:t>
            </a:r>
            <a:r>
              <a:rPr lang="en-US" sz="1600" dirty="0" smtClean="0">
                <a:latin typeface="Arial" pitchFamily="34" charset="0"/>
                <a:cs typeface="Arial" pitchFamily="34" charset="0"/>
              </a:rPr>
              <a:t>. </a:t>
            </a:r>
          </a:p>
          <a:p>
            <a:r>
              <a:rPr lang="en-US" sz="1600" dirty="0" smtClean="0">
                <a:latin typeface="Arial" pitchFamily="34" charset="0"/>
                <a:cs typeface="Arial" pitchFamily="34" charset="0"/>
              </a:rPr>
              <a:t>Basically, they argue that string theory may produce the kind of Euclidean field theory needed by the conjectured correspondence. They discuss gravity solutions produced by some specific case. One of them is the D=4 Einstein-Maxwell gravity corresponding to a charged S0-brane.</a:t>
            </a:r>
          </a:p>
          <a:p>
            <a:r>
              <a:rPr lang="en-US" sz="1600" dirty="0" smtClean="0">
                <a:latin typeface="Arial" pitchFamily="34" charset="0"/>
                <a:cs typeface="Arial" pitchFamily="34" charset="0"/>
              </a:rPr>
              <a:t>Let’s briefly sketch how the line of reasoning goes:</a:t>
            </a:r>
          </a:p>
          <a:p>
            <a:r>
              <a:rPr lang="en-US" sz="1600" dirty="0" smtClean="0">
                <a:latin typeface="Arial" pitchFamily="34" charset="0"/>
                <a:cs typeface="Arial" pitchFamily="34" charset="0"/>
              </a:rPr>
              <a:t>D-p </a:t>
            </a:r>
            <a:r>
              <a:rPr lang="en-US" sz="1600" dirty="0" err="1" smtClean="0">
                <a:latin typeface="Arial" pitchFamily="34" charset="0"/>
                <a:cs typeface="Arial" pitchFamily="34" charset="0"/>
              </a:rPr>
              <a:t>branes</a:t>
            </a:r>
            <a:r>
              <a:rPr lang="en-US" sz="1600" dirty="0" smtClean="0">
                <a:latin typeface="Arial" pitchFamily="34" charset="0"/>
                <a:cs typeface="Arial" pitchFamily="34" charset="0"/>
              </a:rPr>
              <a:t> are D-</a:t>
            </a:r>
            <a:r>
              <a:rPr lang="en-US" sz="1600" dirty="0" err="1" smtClean="0">
                <a:latin typeface="Arial" pitchFamily="34" charset="0"/>
                <a:cs typeface="Arial" pitchFamily="34" charset="0"/>
              </a:rPr>
              <a:t>branes</a:t>
            </a:r>
            <a:r>
              <a:rPr lang="en-US" sz="1600" dirty="0" smtClean="0">
                <a:latin typeface="Arial" pitchFamily="34" charset="0"/>
                <a:cs typeface="Arial" pitchFamily="34" charset="0"/>
              </a:rPr>
              <a:t> in p+1 dimensions.</a:t>
            </a:r>
          </a:p>
          <a:p>
            <a:r>
              <a:rPr lang="en-US" sz="1600" dirty="0" smtClean="0">
                <a:latin typeface="Arial" pitchFamily="34" charset="0"/>
                <a:cs typeface="Arial" pitchFamily="34" charset="0"/>
              </a:rPr>
              <a:t>S-p </a:t>
            </a:r>
            <a:r>
              <a:rPr lang="en-US" sz="1600" dirty="0" err="1" smtClean="0">
                <a:latin typeface="Arial" pitchFamily="34" charset="0"/>
                <a:cs typeface="Arial" pitchFamily="34" charset="0"/>
              </a:rPr>
              <a:t>branes</a:t>
            </a:r>
            <a:r>
              <a:rPr lang="en-US" sz="1600" dirty="0" smtClean="0">
                <a:latin typeface="Arial" pitchFamily="34" charset="0"/>
                <a:cs typeface="Arial" pitchFamily="34" charset="0"/>
              </a:rPr>
              <a:t> are thought to be the </a:t>
            </a:r>
            <a:r>
              <a:rPr lang="en-US" sz="1600" dirty="0" err="1" smtClean="0">
                <a:latin typeface="Arial" pitchFamily="34" charset="0"/>
                <a:cs typeface="Arial" pitchFamily="34" charset="0"/>
              </a:rPr>
              <a:t>spacelike</a:t>
            </a:r>
            <a:r>
              <a:rPr lang="en-US" sz="1600" dirty="0" smtClean="0">
                <a:latin typeface="Arial" pitchFamily="34" charset="0"/>
                <a:cs typeface="Arial" pitchFamily="34" charset="0"/>
              </a:rPr>
              <a:t> version of ordinary D </a:t>
            </a:r>
            <a:r>
              <a:rPr lang="en-US" sz="1600" dirty="0" err="1" smtClean="0">
                <a:latin typeface="Arial" pitchFamily="34" charset="0"/>
                <a:cs typeface="Arial" pitchFamily="34" charset="0"/>
              </a:rPr>
              <a:t>branes</a:t>
            </a:r>
            <a:r>
              <a:rPr lang="en-US" sz="1600" dirty="0" smtClean="0">
                <a:latin typeface="Arial" pitchFamily="34" charset="0"/>
                <a:cs typeface="Arial" pitchFamily="34" charset="0"/>
              </a:rPr>
              <a:t>. They have p+1 dimensions, all of them are spatial.</a:t>
            </a:r>
          </a:p>
          <a:p>
            <a:r>
              <a:rPr lang="en-US" sz="1600" dirty="0" smtClean="0">
                <a:latin typeface="Arial" pitchFamily="34" charset="0"/>
                <a:cs typeface="Arial" pitchFamily="34" charset="0"/>
              </a:rPr>
              <a:t>It is argued that string theory contains them as result of decay of unstable D-</a:t>
            </a:r>
            <a:r>
              <a:rPr lang="en-US" sz="1600" dirty="0" err="1" smtClean="0">
                <a:latin typeface="Arial" pitchFamily="34" charset="0"/>
                <a:cs typeface="Arial" pitchFamily="34" charset="0"/>
              </a:rPr>
              <a:t>branes</a:t>
            </a:r>
            <a:r>
              <a:rPr lang="en-US" sz="1600" dirty="0" smtClean="0">
                <a:latin typeface="Arial" pitchFamily="34" charset="0"/>
                <a:cs typeface="Arial" pitchFamily="34" charset="0"/>
              </a:rPr>
              <a:t>, which are </a:t>
            </a:r>
            <a:r>
              <a:rPr lang="en-US" sz="1600" dirty="0" err="1" smtClean="0">
                <a:latin typeface="Arial" pitchFamily="34" charset="0"/>
                <a:cs typeface="Arial" pitchFamily="34" charset="0"/>
              </a:rPr>
              <a:t>branes</a:t>
            </a:r>
            <a:r>
              <a:rPr lang="en-US" sz="1600" dirty="0" smtClean="0">
                <a:latin typeface="Arial" pitchFamily="34" charset="0"/>
                <a:cs typeface="Arial" pitchFamily="34" charset="0"/>
              </a:rPr>
              <a:t> with a tachyon field whose potential resembles a double well. S-</a:t>
            </a:r>
            <a:r>
              <a:rPr lang="en-US" sz="1600" dirty="0" err="1" smtClean="0">
                <a:latin typeface="Arial" pitchFamily="34" charset="0"/>
                <a:cs typeface="Arial" pitchFamily="34" charset="0"/>
              </a:rPr>
              <a:t>branes</a:t>
            </a:r>
            <a:r>
              <a:rPr lang="en-US" sz="1600" dirty="0" smtClean="0">
                <a:latin typeface="Arial" pitchFamily="34" charset="0"/>
                <a:cs typeface="Arial" pitchFamily="34" charset="0"/>
              </a:rPr>
              <a:t> are in this sense time-like kink </a:t>
            </a:r>
            <a:r>
              <a:rPr lang="en-US" sz="1600" dirty="0" err="1" smtClean="0">
                <a:latin typeface="Arial" pitchFamily="34" charset="0"/>
                <a:cs typeface="Arial" pitchFamily="34" charset="0"/>
              </a:rPr>
              <a:t>solitonic</a:t>
            </a:r>
            <a:r>
              <a:rPr lang="en-US" sz="1600" dirty="0" smtClean="0">
                <a:latin typeface="Arial" pitchFamily="34" charset="0"/>
                <a:cs typeface="Arial" pitchFamily="34" charset="0"/>
              </a:rPr>
              <a:t> solution.</a:t>
            </a:r>
          </a:p>
          <a:p>
            <a:r>
              <a:rPr lang="en-US" sz="1600" dirty="0" smtClean="0">
                <a:latin typeface="Arial" pitchFamily="34" charset="0"/>
                <a:cs typeface="Arial" pitchFamily="34" charset="0"/>
              </a:rPr>
              <a:t>In particular, an S-2 </a:t>
            </a:r>
            <a:r>
              <a:rPr lang="en-US" sz="1600" dirty="0" err="1" smtClean="0">
                <a:latin typeface="Arial" pitchFamily="34" charset="0"/>
                <a:cs typeface="Arial" pitchFamily="34" charset="0"/>
              </a:rPr>
              <a:t>brane</a:t>
            </a:r>
            <a:r>
              <a:rPr lang="en-US" sz="1600" dirty="0" smtClean="0">
                <a:latin typeface="Arial" pitchFamily="34" charset="0"/>
                <a:cs typeface="Arial" pitchFamily="34" charset="0"/>
              </a:rPr>
              <a:t>  is a time-like kink solution of an unstable D-3 </a:t>
            </a:r>
            <a:r>
              <a:rPr lang="en-US" sz="1600" dirty="0" err="1" smtClean="0">
                <a:latin typeface="Arial" pitchFamily="34" charset="0"/>
                <a:cs typeface="Arial" pitchFamily="34" charset="0"/>
              </a:rPr>
              <a:t>brane</a:t>
            </a:r>
            <a:r>
              <a:rPr lang="en-US" sz="1600" dirty="0" smtClean="0">
                <a:latin typeface="Arial" pitchFamily="34" charset="0"/>
                <a:cs typeface="Arial" pitchFamily="34" charset="0"/>
              </a:rPr>
              <a:t>. </a:t>
            </a:r>
          </a:p>
          <a:p>
            <a:r>
              <a:rPr lang="en-US" sz="1600" dirty="0" smtClean="0">
                <a:latin typeface="Arial" pitchFamily="34" charset="0"/>
                <a:cs typeface="Arial" pitchFamily="34" charset="0"/>
              </a:rPr>
              <a:t>The Euclidean field theory involved in the </a:t>
            </a:r>
            <a:r>
              <a:rPr lang="en-US" sz="1600" dirty="0" err="1" smtClean="0">
                <a:latin typeface="Arial" pitchFamily="34" charset="0"/>
                <a:cs typeface="Arial" pitchFamily="34" charset="0"/>
              </a:rPr>
              <a:t>dS</a:t>
            </a:r>
            <a:r>
              <a:rPr lang="en-US" sz="1600" dirty="0" smtClean="0">
                <a:latin typeface="Arial" pitchFamily="34" charset="0"/>
                <a:cs typeface="Arial" pitchFamily="34" charset="0"/>
              </a:rPr>
              <a:t>/CFT seems to be naturally related to these </a:t>
            </a:r>
            <a:r>
              <a:rPr lang="en-US" sz="1600" dirty="0" err="1" smtClean="0">
                <a:latin typeface="Arial" pitchFamily="34" charset="0"/>
                <a:cs typeface="Arial" pitchFamily="34" charset="0"/>
              </a:rPr>
              <a:t>spacelike</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branes</a:t>
            </a:r>
            <a:r>
              <a:rPr lang="en-US" sz="1600" dirty="0" smtClean="0">
                <a:latin typeface="Arial" pitchFamily="34" charset="0"/>
                <a:cs typeface="Arial" pitchFamily="34" charset="0"/>
              </a:rPr>
              <a:t>. Understanding what time-like kink solution means here clarify in what sense they are </a:t>
            </a:r>
            <a:r>
              <a:rPr lang="en-US" sz="1600" dirty="0" err="1" smtClean="0">
                <a:latin typeface="Arial" pitchFamily="34" charset="0"/>
                <a:cs typeface="Arial" pitchFamily="34" charset="0"/>
              </a:rPr>
              <a:t>spacelike</a:t>
            </a:r>
            <a:r>
              <a:rPr lang="en-US" sz="1600" dirty="0" smtClean="0">
                <a:latin typeface="Arial" pitchFamily="34" charset="0"/>
                <a:cs typeface="Arial" pitchFamily="34" charset="0"/>
              </a:rPr>
              <a:t> solutions of string theory.  And this is a crucial tool for grounding  the conjectured correspondence in the context of string theory. </a:t>
            </a:r>
          </a:p>
          <a:p>
            <a:endParaRPr lang="en-US" sz="1600" dirty="0" smtClean="0">
              <a:latin typeface="Arial" pitchFamily="34" charset="0"/>
              <a:cs typeface="Arial" pitchFamily="34" charset="0"/>
            </a:endParaRPr>
          </a:p>
          <a:p>
            <a:r>
              <a:rPr lang="en-US" sz="1600" dirty="0" smtClean="0">
                <a:latin typeface="Arial" pitchFamily="34" charset="0"/>
                <a:cs typeface="Arial" pitchFamily="34" charset="0"/>
              </a:rPr>
              <a:t> </a:t>
            </a:r>
          </a:p>
          <a:p>
            <a:endParaRPr lang="en-US" sz="1600" dirty="0" smtClean="0">
              <a:latin typeface="Arial" pitchFamily="34" charset="0"/>
              <a:cs typeface="Arial" pitchFamily="34" charset="0"/>
            </a:endParaRPr>
          </a:p>
          <a:p>
            <a:endParaRPr lang="en-US" sz="1600" dirty="0" smtClean="0">
              <a:latin typeface="Arial" pitchFamily="34" charset="0"/>
              <a:cs typeface="Arial" pitchFamily="34" charset="0"/>
            </a:endParaRPr>
          </a:p>
          <a:p>
            <a:endParaRPr lang="en-US" sz="1600" dirty="0">
              <a:latin typeface="Arial" pitchFamily="34" charset="0"/>
              <a:cs typeface="Arial"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0" y="501446"/>
            <a:ext cx="8804787" cy="578851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250723" y="1268362"/>
            <a:ext cx="8450826" cy="321514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412956"/>
            <a:ext cx="7620000" cy="5713208"/>
          </a:xfrm>
        </p:spPr>
        <p:txBody>
          <a:bodyPr>
            <a:normAutofit/>
          </a:bodyPr>
          <a:lstStyle/>
          <a:p>
            <a:r>
              <a:rPr lang="en-US" dirty="0" smtClean="0">
                <a:latin typeface="Arial" pitchFamily="34" charset="0"/>
                <a:cs typeface="Arial" pitchFamily="34" charset="0"/>
              </a:rPr>
              <a:t>Back to the conjectured </a:t>
            </a:r>
            <a:r>
              <a:rPr lang="en-US" dirty="0" err="1" smtClean="0">
                <a:latin typeface="Arial" pitchFamily="34" charset="0"/>
                <a:cs typeface="Arial" pitchFamily="34" charset="0"/>
              </a:rPr>
              <a:t>ds</a:t>
            </a:r>
            <a:r>
              <a:rPr lang="en-US" dirty="0" smtClean="0">
                <a:latin typeface="Arial" pitchFamily="34" charset="0"/>
                <a:cs typeface="Arial" pitchFamily="34" charset="0"/>
              </a:rPr>
              <a:t>/CFT.</a:t>
            </a:r>
          </a:p>
          <a:p>
            <a:r>
              <a:rPr lang="en-US" dirty="0" smtClean="0">
                <a:latin typeface="Arial" pitchFamily="34" charset="0"/>
                <a:cs typeface="Arial" pitchFamily="34" charset="0"/>
              </a:rPr>
              <a:t>In the </a:t>
            </a:r>
            <a:r>
              <a:rPr lang="en-US" dirty="0" err="1" smtClean="0">
                <a:latin typeface="Arial" pitchFamily="34" charset="0"/>
                <a:cs typeface="Arial" pitchFamily="34" charset="0"/>
              </a:rPr>
              <a:t>AdS</a:t>
            </a:r>
            <a:r>
              <a:rPr lang="en-US" dirty="0" smtClean="0">
                <a:latin typeface="Arial" pitchFamily="34" charset="0"/>
                <a:cs typeface="Arial" pitchFamily="34" charset="0"/>
              </a:rPr>
              <a:t>/CFT correspondence the D-</a:t>
            </a:r>
            <a:r>
              <a:rPr lang="en-US" dirty="0" err="1" smtClean="0">
                <a:latin typeface="Arial" pitchFamily="34" charset="0"/>
                <a:cs typeface="Arial" pitchFamily="34" charset="0"/>
              </a:rPr>
              <a:t>brane</a:t>
            </a:r>
            <a:r>
              <a:rPr lang="en-US" dirty="0" smtClean="0">
                <a:latin typeface="Arial" pitchFamily="34" charset="0"/>
                <a:cs typeface="Arial" pitchFamily="34" charset="0"/>
              </a:rPr>
              <a:t> field theory </a:t>
            </a:r>
            <a:r>
              <a:rPr lang="en-US" dirty="0" err="1" smtClean="0">
                <a:latin typeface="Arial" pitchFamily="34" charset="0"/>
                <a:cs typeface="Arial" pitchFamily="34" charset="0"/>
              </a:rPr>
              <a:t>holographically</a:t>
            </a:r>
            <a:r>
              <a:rPr lang="en-US" dirty="0" smtClean="0">
                <a:latin typeface="Arial" pitchFamily="34" charset="0"/>
                <a:cs typeface="Arial" pitchFamily="34" charset="0"/>
              </a:rPr>
              <a:t> encodes a spatial dimension (the bulk’s radius). </a:t>
            </a:r>
          </a:p>
          <a:p>
            <a:r>
              <a:rPr lang="en-US" dirty="0" smtClean="0">
                <a:latin typeface="Arial" pitchFamily="34" charset="0"/>
                <a:cs typeface="Arial" pitchFamily="34" charset="0"/>
              </a:rPr>
              <a:t>Since string theory produces the CFT side of the conjecture </a:t>
            </a:r>
            <a:r>
              <a:rPr lang="en-US" dirty="0" err="1" smtClean="0">
                <a:latin typeface="Arial" pitchFamily="34" charset="0"/>
                <a:cs typeface="Arial" pitchFamily="34" charset="0"/>
              </a:rPr>
              <a:t>ds</a:t>
            </a:r>
            <a:r>
              <a:rPr lang="en-US" dirty="0" smtClean="0">
                <a:latin typeface="Arial" pitchFamily="34" charset="0"/>
                <a:cs typeface="Arial" pitchFamily="34" charset="0"/>
              </a:rPr>
              <a:t>/CFT,  namely the S-</a:t>
            </a:r>
            <a:r>
              <a:rPr lang="en-US" dirty="0" err="1" smtClean="0">
                <a:latin typeface="Arial" pitchFamily="34" charset="0"/>
                <a:cs typeface="Arial" pitchFamily="34" charset="0"/>
              </a:rPr>
              <a:t>brane</a:t>
            </a:r>
            <a:r>
              <a:rPr lang="en-US" dirty="0" smtClean="0">
                <a:latin typeface="Arial" pitchFamily="34" charset="0"/>
                <a:cs typeface="Arial" pitchFamily="34" charset="0"/>
              </a:rPr>
              <a:t> field theory, the authors, by using an analogy with the </a:t>
            </a:r>
            <a:r>
              <a:rPr lang="en-US" dirty="0" err="1" smtClean="0">
                <a:latin typeface="Arial" pitchFamily="34" charset="0"/>
                <a:cs typeface="Arial" pitchFamily="34" charset="0"/>
              </a:rPr>
              <a:t>AdS</a:t>
            </a:r>
            <a:r>
              <a:rPr lang="en-US" dirty="0" smtClean="0">
                <a:latin typeface="Arial" pitchFamily="34" charset="0"/>
                <a:cs typeface="Arial" pitchFamily="34" charset="0"/>
              </a:rPr>
              <a:t>/CFT, argue that the </a:t>
            </a:r>
            <a:r>
              <a:rPr lang="en-US" u="sng" dirty="0" smtClean="0">
                <a:latin typeface="Arial" pitchFamily="34" charset="0"/>
                <a:cs typeface="Arial" pitchFamily="34" charset="0"/>
              </a:rPr>
              <a:t>S-</a:t>
            </a:r>
            <a:r>
              <a:rPr lang="en-US" u="sng" dirty="0" err="1" smtClean="0">
                <a:latin typeface="Arial" pitchFamily="34" charset="0"/>
                <a:cs typeface="Arial" pitchFamily="34" charset="0"/>
              </a:rPr>
              <a:t>brane</a:t>
            </a:r>
            <a:r>
              <a:rPr lang="en-US" u="sng" dirty="0" smtClean="0">
                <a:latin typeface="Arial" pitchFamily="34" charset="0"/>
                <a:cs typeface="Arial" pitchFamily="34" charset="0"/>
              </a:rPr>
              <a:t> field theory </a:t>
            </a:r>
            <a:r>
              <a:rPr lang="en-US" u="sng" dirty="0" err="1" smtClean="0">
                <a:latin typeface="Arial" pitchFamily="34" charset="0"/>
                <a:cs typeface="Arial" pitchFamily="34" charset="0"/>
              </a:rPr>
              <a:t>holographically</a:t>
            </a:r>
            <a:r>
              <a:rPr lang="en-US" u="sng" dirty="0" smtClean="0">
                <a:latin typeface="Arial" pitchFamily="34" charset="0"/>
                <a:cs typeface="Arial" pitchFamily="34" charset="0"/>
              </a:rPr>
              <a:t> reconstructs a time dimension</a:t>
            </a:r>
            <a:r>
              <a:rPr lang="en-US" dirty="0" smtClean="0">
                <a:latin typeface="Arial" pitchFamily="34" charset="0"/>
                <a:cs typeface="Arial" pitchFamily="34" charset="0"/>
              </a:rPr>
              <a:t>.</a:t>
            </a:r>
          </a:p>
          <a:p>
            <a:endParaRPr lang="en-US" dirty="0" smtClean="0">
              <a:latin typeface="Arial" pitchFamily="34" charset="0"/>
              <a:cs typeface="Arial" pitchFamily="34" charset="0"/>
            </a:endParaRPr>
          </a:p>
          <a:p>
            <a:r>
              <a:rPr lang="en-US" dirty="0" smtClean="0">
                <a:latin typeface="Arial" pitchFamily="34" charset="0"/>
                <a:cs typeface="Arial" pitchFamily="34" charset="0"/>
              </a:rPr>
              <a:t>Some gravity solutions computed by the authors:</a:t>
            </a:r>
          </a:p>
          <a:p>
            <a:pPr>
              <a:buFont typeface="Arial" pitchFamily="34" charset="0"/>
              <a:buChar char="•"/>
            </a:pPr>
            <a:r>
              <a:rPr lang="en-US" dirty="0" smtClean="0">
                <a:latin typeface="Arial" pitchFamily="34" charset="0"/>
                <a:cs typeface="Arial" pitchFamily="34" charset="0"/>
              </a:rPr>
              <a:t>D=4 Einstein-Maxwell gravity corresponding to a charged S0 </a:t>
            </a:r>
            <a:r>
              <a:rPr lang="en-US" dirty="0" err="1" smtClean="0">
                <a:latin typeface="Arial" pitchFamily="34" charset="0"/>
                <a:cs typeface="Arial" pitchFamily="34" charset="0"/>
              </a:rPr>
              <a:t>brane</a:t>
            </a:r>
            <a:endParaRPr lang="en-US" dirty="0" smtClean="0">
              <a:latin typeface="Arial" pitchFamily="34" charset="0"/>
              <a:cs typeface="Arial" pitchFamily="34" charset="0"/>
            </a:endParaRPr>
          </a:p>
          <a:p>
            <a:pPr>
              <a:buFont typeface="Arial" pitchFamily="34" charset="0"/>
              <a:buChar char="•"/>
            </a:pPr>
            <a:r>
              <a:rPr lang="en-US" dirty="0" smtClean="0">
                <a:latin typeface="Arial" pitchFamily="34" charset="0"/>
                <a:cs typeface="Arial" pitchFamily="34" charset="0"/>
              </a:rPr>
              <a:t>The </a:t>
            </a:r>
            <a:r>
              <a:rPr lang="en-US" dirty="0" err="1" smtClean="0">
                <a:latin typeface="Arial" pitchFamily="34" charset="0"/>
                <a:cs typeface="Arial" pitchFamily="34" charset="0"/>
              </a:rPr>
              <a:t>bosonic</a:t>
            </a:r>
            <a:r>
              <a:rPr lang="en-US" dirty="0" smtClean="0">
                <a:latin typeface="Arial" pitchFamily="34" charset="0"/>
                <a:cs typeface="Arial" pitchFamily="34" charset="0"/>
              </a:rPr>
              <a:t> action of D=11 </a:t>
            </a:r>
            <a:r>
              <a:rPr lang="en-US" dirty="0" err="1" smtClean="0">
                <a:latin typeface="Arial" pitchFamily="34" charset="0"/>
                <a:cs typeface="Arial" pitchFamily="34" charset="0"/>
              </a:rPr>
              <a:t>supergravity</a:t>
            </a:r>
            <a:r>
              <a:rPr lang="en-US" dirty="0" smtClean="0">
                <a:latin typeface="Arial" pitchFamily="34" charset="0"/>
                <a:cs typeface="Arial" pitchFamily="34" charset="0"/>
              </a:rPr>
              <a:t> theory corresponding to an S-5 </a:t>
            </a:r>
            <a:r>
              <a:rPr lang="en-US" dirty="0" err="1" smtClean="0">
                <a:latin typeface="Arial" pitchFamily="34" charset="0"/>
                <a:cs typeface="Arial" pitchFamily="34" charset="0"/>
              </a:rPr>
              <a:t>brane</a:t>
            </a:r>
            <a:r>
              <a:rPr lang="en-US" dirty="0" smtClean="0">
                <a:latin typeface="Arial" pitchFamily="34" charset="0"/>
                <a:cs typeface="Arial" pitchFamily="34" charset="0"/>
              </a:rPr>
              <a:t> field theory </a:t>
            </a: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387927"/>
            <a:ext cx="8285018" cy="5915891"/>
          </a:xfrm>
        </p:spPr>
        <p:txBody>
          <a:bodyPr>
            <a:normAutofit lnSpcReduction="10000"/>
          </a:bodyPr>
          <a:lstStyle/>
          <a:p>
            <a:r>
              <a:rPr lang="en-US" dirty="0" smtClean="0">
                <a:latin typeface="Arial" pitchFamily="34" charset="0"/>
                <a:cs typeface="Arial" pitchFamily="34" charset="0"/>
              </a:rPr>
              <a:t>Would  the </a:t>
            </a:r>
            <a:r>
              <a:rPr lang="en-US" dirty="0" err="1" smtClean="0">
                <a:latin typeface="Arial" pitchFamily="34" charset="0"/>
                <a:cs typeface="Arial" pitchFamily="34" charset="0"/>
              </a:rPr>
              <a:t>ds</a:t>
            </a:r>
            <a:r>
              <a:rPr lang="en-US" dirty="0" smtClean="0">
                <a:latin typeface="Arial" pitchFamily="34" charset="0"/>
                <a:cs typeface="Arial" pitchFamily="34" charset="0"/>
              </a:rPr>
              <a:t>/CFT conjecture, if proved, be a case of </a:t>
            </a:r>
            <a:r>
              <a:rPr lang="en-US" dirty="0" err="1" smtClean="0">
                <a:latin typeface="Arial" pitchFamily="34" charset="0"/>
                <a:cs typeface="Arial" pitchFamily="34" charset="0"/>
              </a:rPr>
              <a:t>supervenienience</a:t>
            </a:r>
            <a:r>
              <a:rPr lang="en-US" dirty="0" smtClean="0">
                <a:latin typeface="Arial" pitchFamily="34" charset="0"/>
                <a:cs typeface="Arial" pitchFamily="34" charset="0"/>
              </a:rPr>
              <a:t>? Time dependent physics supervening timeless physics? What about this hypothetical </a:t>
            </a:r>
            <a:r>
              <a:rPr lang="en-US" dirty="0" err="1" smtClean="0">
                <a:latin typeface="Arial" pitchFamily="34" charset="0"/>
                <a:cs typeface="Arial" pitchFamily="34" charset="0"/>
              </a:rPr>
              <a:t>supervenience</a:t>
            </a:r>
            <a:r>
              <a:rPr lang="en-US" dirty="0" smtClean="0">
                <a:latin typeface="Arial" pitchFamily="34" charset="0"/>
                <a:cs typeface="Arial" pitchFamily="34" charset="0"/>
              </a:rPr>
              <a:t> ground the idea of an emergent time?</a:t>
            </a:r>
          </a:p>
          <a:p>
            <a:r>
              <a:rPr lang="en-US" dirty="0" smtClean="0">
                <a:latin typeface="Arial" pitchFamily="34" charset="0"/>
                <a:cs typeface="Arial" pitchFamily="34" charset="0"/>
              </a:rPr>
              <a:t>What do I mean with </a:t>
            </a:r>
            <a:r>
              <a:rPr lang="en-US" dirty="0" err="1" smtClean="0">
                <a:latin typeface="Arial" pitchFamily="34" charset="0"/>
                <a:cs typeface="Arial" pitchFamily="34" charset="0"/>
              </a:rPr>
              <a:t>supervenience</a:t>
            </a:r>
            <a:r>
              <a:rPr lang="en-US" dirty="0" smtClean="0">
                <a:latin typeface="Arial" pitchFamily="34" charset="0"/>
                <a:cs typeface="Arial" pitchFamily="34" charset="0"/>
              </a:rPr>
              <a:t>?</a:t>
            </a:r>
          </a:p>
          <a:p>
            <a:r>
              <a:rPr lang="en-US" dirty="0" smtClean="0">
                <a:latin typeface="Arial" pitchFamily="34" charset="0"/>
                <a:cs typeface="Arial" pitchFamily="34" charset="0"/>
              </a:rPr>
              <a:t>I think that the only notion of </a:t>
            </a:r>
            <a:r>
              <a:rPr lang="en-US" dirty="0" err="1" smtClean="0">
                <a:latin typeface="Arial" pitchFamily="34" charset="0"/>
                <a:cs typeface="Arial" pitchFamily="34" charset="0"/>
              </a:rPr>
              <a:t>supervenience</a:t>
            </a:r>
            <a:r>
              <a:rPr lang="en-US" dirty="0" smtClean="0">
                <a:latin typeface="Arial" pitchFamily="34" charset="0"/>
                <a:cs typeface="Arial" pitchFamily="34" charset="0"/>
              </a:rPr>
              <a:t> compatible with emergence (in a weak sense) is the one originally introduced in the debate about philosophy of mind:  </a:t>
            </a:r>
          </a:p>
          <a:p>
            <a:r>
              <a:rPr lang="en-US" dirty="0" smtClean="0">
                <a:latin typeface="Arial" pitchFamily="34" charset="0"/>
                <a:cs typeface="Arial" pitchFamily="34" charset="0"/>
              </a:rPr>
              <a:t>properties A supervene properties B just in case there cannot be an A difference without a B-difference, </a:t>
            </a:r>
            <a:r>
              <a:rPr lang="en-US" u="sng" dirty="0" smtClean="0">
                <a:latin typeface="Arial" pitchFamily="34" charset="0"/>
                <a:cs typeface="Arial" pitchFamily="34" charset="0"/>
              </a:rPr>
              <a:t>and not </a:t>
            </a:r>
            <a:r>
              <a:rPr lang="en-US" u="sng" dirty="0" err="1" smtClean="0">
                <a:latin typeface="Arial" pitchFamily="34" charset="0"/>
                <a:cs typeface="Arial" pitchFamily="34" charset="0"/>
              </a:rPr>
              <a:t>viceversa</a:t>
            </a:r>
            <a:r>
              <a:rPr lang="en-US" dirty="0" smtClean="0">
                <a:latin typeface="Arial" pitchFamily="34" charset="0"/>
                <a:cs typeface="Arial" pitchFamily="34" charset="0"/>
              </a:rPr>
              <a:t>.</a:t>
            </a:r>
          </a:p>
          <a:p>
            <a:r>
              <a:rPr lang="en-US" dirty="0" smtClean="0">
                <a:latin typeface="Arial" pitchFamily="34" charset="0"/>
                <a:cs typeface="Arial" pitchFamily="34" charset="0"/>
              </a:rPr>
              <a:t>The </a:t>
            </a:r>
            <a:r>
              <a:rPr lang="en-US" dirty="0" err="1" smtClean="0">
                <a:latin typeface="Arial" pitchFamily="34" charset="0"/>
                <a:cs typeface="Arial" pitchFamily="34" charset="0"/>
              </a:rPr>
              <a:t>dS</a:t>
            </a:r>
            <a:r>
              <a:rPr lang="en-US" dirty="0" smtClean="0">
                <a:latin typeface="Arial" pitchFamily="34" charset="0"/>
                <a:cs typeface="Arial" pitchFamily="34" charset="0"/>
              </a:rPr>
              <a:t>/CFT conjectured duality and the </a:t>
            </a:r>
            <a:r>
              <a:rPr lang="en-US" dirty="0" err="1" smtClean="0">
                <a:latin typeface="Arial" pitchFamily="34" charset="0"/>
                <a:cs typeface="Arial" pitchFamily="34" charset="0"/>
              </a:rPr>
              <a:t>AdS</a:t>
            </a:r>
            <a:r>
              <a:rPr lang="en-US" dirty="0" smtClean="0">
                <a:latin typeface="Arial" pitchFamily="34" charset="0"/>
                <a:cs typeface="Arial" pitchFamily="34" charset="0"/>
              </a:rPr>
              <a:t>/CFT duality both do not satisfy this definition, being both one-to-one maps. For example, in the case of the </a:t>
            </a:r>
            <a:r>
              <a:rPr lang="en-US" dirty="0" err="1" smtClean="0">
                <a:latin typeface="Arial" pitchFamily="34" charset="0"/>
                <a:cs typeface="Arial" pitchFamily="34" charset="0"/>
              </a:rPr>
              <a:t>ds</a:t>
            </a:r>
            <a:r>
              <a:rPr lang="en-US" dirty="0" smtClean="0">
                <a:latin typeface="Arial" pitchFamily="34" charset="0"/>
                <a:cs typeface="Arial" pitchFamily="34" charset="0"/>
              </a:rPr>
              <a:t>/CFT time dependent physics supervenes timeless physics </a:t>
            </a:r>
            <a:r>
              <a:rPr lang="en-US" u="sng" dirty="0" smtClean="0">
                <a:latin typeface="Arial" pitchFamily="34" charset="0"/>
                <a:cs typeface="Arial" pitchFamily="34" charset="0"/>
              </a:rPr>
              <a:t>and </a:t>
            </a:r>
            <a:r>
              <a:rPr lang="en-US" u="sng" dirty="0" err="1" smtClean="0">
                <a:latin typeface="Arial" pitchFamily="34" charset="0"/>
                <a:cs typeface="Arial" pitchFamily="34" charset="0"/>
              </a:rPr>
              <a:t>viceversa</a:t>
            </a:r>
            <a:r>
              <a:rPr lang="en-US" u="sng" dirty="0" smtClean="0">
                <a:latin typeface="Arial" pitchFamily="34" charset="0"/>
                <a:cs typeface="Arial" pitchFamily="34" charset="0"/>
              </a:rPr>
              <a:t>.</a:t>
            </a:r>
          </a:p>
          <a:p>
            <a:r>
              <a:rPr lang="en-US" dirty="0" smtClean="0">
                <a:latin typeface="Arial" pitchFamily="34" charset="0"/>
                <a:cs typeface="Arial" pitchFamily="34" charset="0"/>
              </a:rPr>
              <a:t>This is of course a second way of talking about </a:t>
            </a:r>
            <a:r>
              <a:rPr lang="en-US" dirty="0" err="1" smtClean="0">
                <a:latin typeface="Arial" pitchFamily="34" charset="0"/>
                <a:cs typeface="Arial" pitchFamily="34" charset="0"/>
              </a:rPr>
              <a:t>supervenience</a:t>
            </a:r>
            <a:r>
              <a:rPr lang="en-US" dirty="0" smtClean="0">
                <a:latin typeface="Arial" pitchFamily="34" charset="0"/>
                <a:cs typeface="Arial" pitchFamily="34" charset="0"/>
              </a:rPr>
              <a:t> (as argued by many) but I </a:t>
            </a:r>
            <a:r>
              <a:rPr lang="en-US" dirty="0" err="1" smtClean="0">
                <a:latin typeface="Arial" pitchFamily="34" charset="0"/>
                <a:cs typeface="Arial" pitchFamily="34" charset="0"/>
              </a:rPr>
              <a:t>I</a:t>
            </a:r>
            <a:r>
              <a:rPr lang="en-US" dirty="0" smtClean="0">
                <a:latin typeface="Arial" pitchFamily="34" charset="0"/>
                <a:cs typeface="Arial" pitchFamily="34" charset="0"/>
              </a:rPr>
              <a:t> claim that it is not compatible with emergence, even in its weakest form.</a:t>
            </a: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endParaRPr lang="en-US" dirty="0" smtClean="0"/>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595745"/>
            <a:ext cx="7620000" cy="5710527"/>
          </a:xfrm>
        </p:spPr>
        <p:txBody>
          <a:bodyPr/>
          <a:lstStyle/>
          <a:p>
            <a:r>
              <a:rPr lang="en-US" dirty="0" smtClean="0">
                <a:latin typeface="Arial" pitchFamily="34" charset="0"/>
                <a:cs typeface="Arial" pitchFamily="34" charset="0"/>
              </a:rPr>
              <a:t>Said that, my claims are:</a:t>
            </a:r>
          </a:p>
          <a:p>
            <a:endParaRPr lang="en-US" dirty="0" smtClean="0">
              <a:latin typeface="Arial" pitchFamily="34" charset="0"/>
              <a:cs typeface="Arial" pitchFamily="34" charset="0"/>
            </a:endParaRPr>
          </a:p>
          <a:p>
            <a:pPr marL="457200" indent="-457200">
              <a:buAutoNum type="arabicParenR"/>
            </a:pPr>
            <a:r>
              <a:rPr lang="en-US" dirty="0" smtClean="0">
                <a:latin typeface="Arial" pitchFamily="34" charset="0"/>
                <a:cs typeface="Arial" pitchFamily="34" charset="0"/>
              </a:rPr>
              <a:t>In the </a:t>
            </a:r>
            <a:r>
              <a:rPr lang="en-US" dirty="0" err="1" smtClean="0">
                <a:latin typeface="Arial" pitchFamily="34" charset="0"/>
                <a:cs typeface="Arial" pitchFamily="34" charset="0"/>
              </a:rPr>
              <a:t>AdS</a:t>
            </a:r>
            <a:r>
              <a:rPr lang="en-US" dirty="0" smtClean="0">
                <a:latin typeface="Arial" pitchFamily="34" charset="0"/>
                <a:cs typeface="Arial" pitchFamily="34" charset="0"/>
              </a:rPr>
              <a:t>/CFT the bulk radius supervenes lower dimensional dynamics. </a:t>
            </a:r>
            <a:r>
              <a:rPr lang="en-US" u="sng" dirty="0" smtClean="0">
                <a:latin typeface="Arial" pitchFamily="34" charset="0"/>
                <a:cs typeface="Arial" pitchFamily="34" charset="0"/>
              </a:rPr>
              <a:t>Space supervening space</a:t>
            </a:r>
            <a:r>
              <a:rPr lang="en-US" dirty="0" smtClean="0">
                <a:latin typeface="Arial" pitchFamily="34" charset="0"/>
                <a:cs typeface="Arial" pitchFamily="34" charset="0"/>
              </a:rPr>
              <a:t> (see also </a:t>
            </a:r>
            <a:r>
              <a:rPr lang="en-US" dirty="0" err="1" smtClean="0">
                <a:latin typeface="Arial" pitchFamily="34" charset="0"/>
                <a:cs typeface="Arial" pitchFamily="34" charset="0"/>
              </a:rPr>
              <a:t>Rickles</a:t>
            </a:r>
            <a:r>
              <a:rPr lang="en-US" dirty="0" smtClean="0">
                <a:latin typeface="Arial" pitchFamily="34" charset="0"/>
                <a:cs typeface="Arial" pitchFamily="34" charset="0"/>
              </a:rPr>
              <a:t> 2012). This case of </a:t>
            </a:r>
            <a:r>
              <a:rPr lang="en-US" dirty="0" err="1" smtClean="0">
                <a:latin typeface="Arial" pitchFamily="34" charset="0"/>
                <a:cs typeface="Arial" pitchFamily="34" charset="0"/>
              </a:rPr>
              <a:t>supervenience</a:t>
            </a:r>
            <a:r>
              <a:rPr lang="en-US" dirty="0" smtClean="0">
                <a:latin typeface="Arial" pitchFamily="34" charset="0"/>
                <a:cs typeface="Arial" pitchFamily="34" charset="0"/>
              </a:rPr>
              <a:t> (that can be read in both directions) does not ground an idea of emergence (even in its weakest form)</a:t>
            </a:r>
          </a:p>
          <a:p>
            <a:pPr marL="457200" indent="-457200">
              <a:buAutoNum type="arabicParenR"/>
            </a:pPr>
            <a:r>
              <a:rPr lang="en-US" dirty="0" smtClean="0">
                <a:latin typeface="Arial" pitchFamily="34" charset="0"/>
                <a:cs typeface="Arial" pitchFamily="34" charset="0"/>
              </a:rPr>
              <a:t>In the </a:t>
            </a:r>
            <a:r>
              <a:rPr lang="en-US" dirty="0" err="1" smtClean="0">
                <a:latin typeface="Arial" pitchFamily="34" charset="0"/>
                <a:cs typeface="Arial" pitchFamily="34" charset="0"/>
              </a:rPr>
              <a:t>dS</a:t>
            </a:r>
            <a:r>
              <a:rPr lang="en-US" dirty="0" smtClean="0">
                <a:latin typeface="Arial" pitchFamily="34" charset="0"/>
                <a:cs typeface="Arial" pitchFamily="34" charset="0"/>
              </a:rPr>
              <a:t>/CFT time supervenes timeless dynamics by mimicking the same logic underlying the appearance of the radius in the </a:t>
            </a:r>
            <a:r>
              <a:rPr lang="en-US" dirty="0" err="1" smtClean="0">
                <a:latin typeface="Arial" pitchFamily="34" charset="0"/>
                <a:cs typeface="Arial" pitchFamily="34" charset="0"/>
              </a:rPr>
              <a:t>AdS</a:t>
            </a:r>
            <a:r>
              <a:rPr lang="en-US" dirty="0" smtClean="0">
                <a:latin typeface="Arial" pitchFamily="34" charset="0"/>
                <a:cs typeface="Arial" pitchFamily="34" charset="0"/>
              </a:rPr>
              <a:t>/CFT. Although </a:t>
            </a:r>
            <a:r>
              <a:rPr lang="en-US" dirty="0" err="1" smtClean="0">
                <a:latin typeface="Arial" pitchFamily="34" charset="0"/>
                <a:cs typeface="Arial" pitchFamily="34" charset="0"/>
              </a:rPr>
              <a:t>supervenience</a:t>
            </a:r>
            <a:r>
              <a:rPr lang="en-US" dirty="0" smtClean="0">
                <a:latin typeface="Arial" pitchFamily="34" charset="0"/>
                <a:cs typeface="Arial" pitchFamily="34" charset="0"/>
              </a:rPr>
              <a:t> can be also read in both directions here, I claim that this case differs from the previous one in so far as it seems to allow the reintroduction of a weak form of </a:t>
            </a:r>
            <a:r>
              <a:rPr lang="en-US" dirty="0" smtClean="0">
                <a:latin typeface="Arial" pitchFamily="34" charset="0"/>
                <a:cs typeface="Arial" pitchFamily="34" charset="0"/>
              </a:rPr>
              <a:t>emergence, here applied to </a:t>
            </a:r>
            <a:r>
              <a:rPr lang="en-US" dirty="0" smtClean="0">
                <a:latin typeface="Arial" pitchFamily="34" charset="0"/>
                <a:cs typeface="Arial" pitchFamily="34" charset="0"/>
              </a:rPr>
              <a:t>time. </a:t>
            </a:r>
            <a:r>
              <a:rPr lang="en-US" u="sng" dirty="0" smtClean="0">
                <a:latin typeface="Arial" pitchFamily="34" charset="0"/>
                <a:cs typeface="Arial" pitchFamily="34" charset="0"/>
              </a:rPr>
              <a:t>Time supervening timeless structure</a:t>
            </a:r>
            <a:r>
              <a:rPr lang="en-US" dirty="0" smtClean="0">
                <a:latin typeface="Arial" pitchFamily="34" charset="0"/>
                <a:cs typeface="Arial" pitchFamily="34" charset="0"/>
              </a:rPr>
              <a:t>. The fact that time is not present in the timeless CFT brings in a weak notion of </a:t>
            </a:r>
            <a:r>
              <a:rPr lang="en-US" u="sng" dirty="0" smtClean="0">
                <a:latin typeface="Arial" pitchFamily="34" charset="0"/>
                <a:cs typeface="Arial" pitchFamily="34" charset="0"/>
              </a:rPr>
              <a:t>asymmetry</a:t>
            </a:r>
            <a:r>
              <a:rPr lang="en-US" dirty="0" smtClean="0">
                <a:latin typeface="Arial" pitchFamily="34" charset="0"/>
                <a:cs typeface="Arial" pitchFamily="34" charset="0"/>
              </a:rPr>
              <a:t>, hence genuine novelty.     </a:t>
            </a:r>
            <a:endParaRPr lang="en-US"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6_Essenziale">
  <a:themeElements>
    <a:clrScheme name="Essenziale">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ssenziale">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Vantaggio.thmx</Template>
  <TotalTime>8712</TotalTime>
  <Words>1489</Words>
  <Application>Microsoft Office PowerPoint</Application>
  <PresentationFormat>Presentazione su schermo (4:3)</PresentationFormat>
  <Paragraphs>75</Paragraphs>
  <Slides>13</Slides>
  <Notes>0</Notes>
  <HiddenSlides>0</HiddenSlides>
  <MMClips>0</MMClips>
  <ScaleCrop>false</ScaleCrop>
  <HeadingPairs>
    <vt:vector size="4" baseType="variant">
      <vt:variant>
        <vt:lpstr>Tema</vt:lpstr>
      </vt:variant>
      <vt:variant>
        <vt:i4>1</vt:i4>
      </vt:variant>
      <vt:variant>
        <vt:lpstr>Titoli diapositive</vt:lpstr>
      </vt:variant>
      <vt:variant>
        <vt:i4>13</vt:i4>
      </vt:variant>
    </vt:vector>
  </HeadingPairs>
  <TitlesOfParts>
    <vt:vector size="14" baseType="lpstr">
      <vt:lpstr>6_Essenziale</vt:lpstr>
      <vt:lpstr>Some reflections on a possible holographic description of time  chapter in progress for my forthcoming book “The Emergence of spacetime In string theory” (Pickering&amp;Chatto, Editor Dean Rickles)  </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vector>
  </TitlesOfParts>
  <Company>UniSR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Inconsci e loro destini: da Freud alle scienze della mente - Società Italiana di Psicoanalisi della Relazione(SIPRe),  Roma – 15 giugno 2013</dc:title>
  <dc:creator>Michele Di Francesco</dc:creator>
  <cp:lastModifiedBy>Tiziana Vistarini</cp:lastModifiedBy>
  <cp:revision>880</cp:revision>
  <dcterms:created xsi:type="dcterms:W3CDTF">2013-06-11T12:53:37Z</dcterms:created>
  <dcterms:modified xsi:type="dcterms:W3CDTF">2015-04-01T17:35:29Z</dcterms:modified>
</cp:coreProperties>
</file>