
<file path=[Content_Types].xml><?xml version="1.0" encoding="utf-8"?>
<Types xmlns="http://schemas.openxmlformats.org/package/2006/content-types">
  <Override PartName="/ppt/drawings/drawing1.xml" ContentType="application/vnd.openxmlformats-officedocument.drawingml.chartshapes+xml"/>
  <Default Extension="pict" ContentType="image/pict"/>
  <Override PartName="/ppt/embeddings/Microsoft_Equation12.bin" ContentType="application/vnd.openxmlformats-officedocument.oleObject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embeddings/Microsoft_Equation7.bin" ContentType="application/vnd.openxmlformats-officedocument.oleObject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embeddings/Microsoft_Equation3.bin" ContentType="application/vnd.openxmlformats-officedocument.oleObject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Default Extension="xml" ContentType="application/xml"/>
  <Override PartName="/ppt/tableStyles.xml" ContentType="application/vnd.openxmlformats-officedocument.presentationml.tableStyles+xml"/>
  <Override PartName="/ppt/embeddings/Microsoft_Equation13.bin" ContentType="application/vnd.openxmlformats-officedocument.oleObject"/>
  <Override PartName="/ppt/slides/slide15.xml" ContentType="application/vnd.openxmlformats-officedocument.presentationml.slide+xml"/>
  <Override PartName="/ppt/embeddings/Microsoft_Equation8.bin" ContentType="application/vnd.openxmlformats-officedocument.oleObject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embeddings/Microsoft_Equation4.bin" ContentType="application/vnd.openxmlformats-officedocument.oleObject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embeddings/Microsoft_Equation10.bin" ContentType="application/vnd.openxmlformats-officedocument.oleObject"/>
  <Override PartName="/ppt/slides/slide7.xml" ContentType="application/vnd.openxmlformats-officedocument.presentationml.slide+xml"/>
  <Override PartName="/ppt/embeddings/Microsoft_Equation9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embeddings/Microsoft_Equation5.bin" ContentType="application/vnd.openxmlformats-officedocument.oleObject"/>
  <Override PartName="/ppt/slideLayouts/slideLayout3.xml" ContentType="application/vnd.openxmlformats-officedocument.presentationml.slideLayout+xml"/>
  <Override PartName="/ppt/embeddings/Microsoft_Equation1.bin" ContentType="application/vnd.openxmlformats-officedocument.oleObject"/>
  <Override PartName="/ppt/embeddings/Microsoft_Equation11.bin" ContentType="application/vnd.openxmlformats-officedocument.oleObject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Microsoft_Equation6.bin" ContentType="application/vnd.openxmlformats-officedocument.oleObject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embeddings/Microsoft_Equation2.bin" ContentType="application/vnd.openxmlformats-officedocument.oleObject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58" r:id="rId8"/>
    <p:sldId id="259" r:id="rId9"/>
    <p:sldId id="266" r:id="rId10"/>
    <p:sldId id="281" r:id="rId11"/>
    <p:sldId id="263" r:id="rId12"/>
    <p:sldId id="282" r:id="rId13"/>
    <p:sldId id="283" r:id="rId14"/>
    <p:sldId id="280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7608" autoAdjust="0"/>
  </p:normalViewPr>
  <p:slideViewPr>
    <p:cSldViewPr snapToGrid="0" snapToObjects="1">
      <p:cViewPr>
        <p:scale>
          <a:sx n="125" d="100"/>
          <a:sy n="125" d="100"/>
        </p:scale>
        <p:origin x="-304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Sheet1!$A$1:$A$201</c:f>
              <c:numCache>
                <c:formatCode>General</c:formatCode>
                <c:ptCount val="201"/>
                <c:pt idx="0">
                  <c:v>-10.0</c:v>
                </c:pt>
                <c:pt idx="1">
                  <c:v>-9.9</c:v>
                </c:pt>
                <c:pt idx="2">
                  <c:v>-9.8</c:v>
                </c:pt>
                <c:pt idx="3">
                  <c:v>-9.700000000000001</c:v>
                </c:pt>
                <c:pt idx="4">
                  <c:v>-9.600000000000001</c:v>
                </c:pt>
                <c:pt idx="5">
                  <c:v>-9.500000000000001</c:v>
                </c:pt>
                <c:pt idx="6">
                  <c:v>-9.400000000000002</c:v>
                </c:pt>
                <c:pt idx="7">
                  <c:v>-9.300000000000002</c:v>
                </c:pt>
                <c:pt idx="8">
                  <c:v>-9.200000000000003</c:v>
                </c:pt>
                <c:pt idx="9">
                  <c:v>-9.100000000000003</c:v>
                </c:pt>
                <c:pt idx="10">
                  <c:v>-9.000000000000003</c:v>
                </c:pt>
                <c:pt idx="11">
                  <c:v>-8.900000000000003</c:v>
                </c:pt>
                <c:pt idx="12">
                  <c:v>-8.800000000000004</c:v>
                </c:pt>
                <c:pt idx="13">
                  <c:v>-8.700000000000005</c:v>
                </c:pt>
                <c:pt idx="14">
                  <c:v>-8.600000000000005</c:v>
                </c:pt>
                <c:pt idx="15">
                  <c:v>-8.500000000000005</c:v>
                </c:pt>
                <c:pt idx="16">
                  <c:v>-8.400000000000005</c:v>
                </c:pt>
                <c:pt idx="17">
                  <c:v>-8.300000000000005</c:v>
                </c:pt>
                <c:pt idx="18">
                  <c:v>-8.200000000000005</c:v>
                </c:pt>
                <c:pt idx="19">
                  <c:v>-8.100000000000007</c:v>
                </c:pt>
                <c:pt idx="20">
                  <c:v>-8.000000000000007</c:v>
                </c:pt>
                <c:pt idx="21">
                  <c:v>-7.900000000000007</c:v>
                </c:pt>
                <c:pt idx="22">
                  <c:v>-7.800000000000008</c:v>
                </c:pt>
                <c:pt idx="23">
                  <c:v>-7.700000000000008</c:v>
                </c:pt>
                <c:pt idx="24">
                  <c:v>-7.600000000000008</c:v>
                </c:pt>
                <c:pt idx="25">
                  <c:v>-7.500000000000009</c:v>
                </c:pt>
                <c:pt idx="26">
                  <c:v>-7.40000000000001</c:v>
                </c:pt>
                <c:pt idx="27">
                  <c:v>-7.30000000000001</c:v>
                </c:pt>
                <c:pt idx="28">
                  <c:v>-7.20000000000001</c:v>
                </c:pt>
                <c:pt idx="29">
                  <c:v>-7.100000000000009</c:v>
                </c:pt>
                <c:pt idx="30">
                  <c:v>-7.000000000000011</c:v>
                </c:pt>
                <c:pt idx="31">
                  <c:v>-6.900000000000011</c:v>
                </c:pt>
                <c:pt idx="32">
                  <c:v>-6.80000000000001</c:v>
                </c:pt>
                <c:pt idx="33">
                  <c:v>-6.700000000000012</c:v>
                </c:pt>
                <c:pt idx="34">
                  <c:v>-6.600000000000008</c:v>
                </c:pt>
                <c:pt idx="35">
                  <c:v>-6.500000000000012</c:v>
                </c:pt>
                <c:pt idx="36">
                  <c:v>-6.400000000000013</c:v>
                </c:pt>
                <c:pt idx="37">
                  <c:v>-6.30000000000001</c:v>
                </c:pt>
                <c:pt idx="38">
                  <c:v>-6.200000000000013</c:v>
                </c:pt>
                <c:pt idx="39">
                  <c:v>-6.100000000000014</c:v>
                </c:pt>
                <c:pt idx="40">
                  <c:v>-6.000000000000014</c:v>
                </c:pt>
                <c:pt idx="41">
                  <c:v>-5.900000000000014</c:v>
                </c:pt>
                <c:pt idx="42">
                  <c:v>-5.800000000000015</c:v>
                </c:pt>
                <c:pt idx="43">
                  <c:v>-5.700000000000015</c:v>
                </c:pt>
                <c:pt idx="44">
                  <c:v>-5.600000000000016</c:v>
                </c:pt>
                <c:pt idx="45">
                  <c:v>-5.500000000000016</c:v>
                </c:pt>
                <c:pt idx="46">
                  <c:v>-5.400000000000016</c:v>
                </c:pt>
                <c:pt idx="47">
                  <c:v>-5.300000000000017</c:v>
                </c:pt>
                <c:pt idx="48">
                  <c:v>-5.200000000000017</c:v>
                </c:pt>
                <c:pt idx="49">
                  <c:v>-5.100000000000017</c:v>
                </c:pt>
                <c:pt idx="50">
                  <c:v>-5.000000000000018</c:v>
                </c:pt>
                <c:pt idx="51">
                  <c:v>-4.900000000000018</c:v>
                </c:pt>
                <c:pt idx="52">
                  <c:v>-4.800000000000018</c:v>
                </c:pt>
                <c:pt idx="53">
                  <c:v>-4.700000000000019</c:v>
                </c:pt>
                <c:pt idx="54">
                  <c:v>-4.600000000000016</c:v>
                </c:pt>
                <c:pt idx="55">
                  <c:v>-4.50000000000002</c:v>
                </c:pt>
                <c:pt idx="56">
                  <c:v>-4.40000000000002</c:v>
                </c:pt>
                <c:pt idx="57">
                  <c:v>-4.30000000000002</c:v>
                </c:pt>
                <c:pt idx="58">
                  <c:v>-4.20000000000002</c:v>
                </c:pt>
                <c:pt idx="59">
                  <c:v>-4.100000000000021</c:v>
                </c:pt>
                <c:pt idx="60">
                  <c:v>-4.000000000000021</c:v>
                </c:pt>
                <c:pt idx="61">
                  <c:v>-3.900000000000021</c:v>
                </c:pt>
                <c:pt idx="62">
                  <c:v>-3.800000000000021</c:v>
                </c:pt>
                <c:pt idx="63">
                  <c:v>-3.700000000000021</c:v>
                </c:pt>
                <c:pt idx="64">
                  <c:v>-3.600000000000021</c:v>
                </c:pt>
                <c:pt idx="65">
                  <c:v>-3.500000000000021</c:v>
                </c:pt>
                <c:pt idx="66">
                  <c:v>-3.400000000000021</c:v>
                </c:pt>
                <c:pt idx="67">
                  <c:v>-3.300000000000021</c:v>
                </c:pt>
                <c:pt idx="68">
                  <c:v>-3.200000000000021</c:v>
                </c:pt>
                <c:pt idx="69">
                  <c:v>-3.100000000000021</c:v>
                </c:pt>
                <c:pt idx="70">
                  <c:v>-3.00000000000002</c:v>
                </c:pt>
                <c:pt idx="71">
                  <c:v>-2.90000000000002</c:v>
                </c:pt>
                <c:pt idx="72">
                  <c:v>-2.80000000000002</c:v>
                </c:pt>
                <c:pt idx="73">
                  <c:v>-2.70000000000002</c:v>
                </c:pt>
                <c:pt idx="74">
                  <c:v>-2.60000000000002</c:v>
                </c:pt>
                <c:pt idx="75">
                  <c:v>-2.50000000000002</c:v>
                </c:pt>
                <c:pt idx="76">
                  <c:v>-2.40000000000002</c:v>
                </c:pt>
                <c:pt idx="77">
                  <c:v>-2.30000000000002</c:v>
                </c:pt>
                <c:pt idx="78">
                  <c:v>-2.20000000000002</c:v>
                </c:pt>
                <c:pt idx="79">
                  <c:v>-2.10000000000002</c:v>
                </c:pt>
                <c:pt idx="80">
                  <c:v>-2.00000000000002</c:v>
                </c:pt>
                <c:pt idx="81">
                  <c:v>-1.900000000000019</c:v>
                </c:pt>
                <c:pt idx="82">
                  <c:v>-1.80000000000002</c:v>
                </c:pt>
                <c:pt idx="83">
                  <c:v>-1.70000000000002</c:v>
                </c:pt>
                <c:pt idx="84">
                  <c:v>-1.60000000000002</c:v>
                </c:pt>
                <c:pt idx="85">
                  <c:v>-1.50000000000002</c:v>
                </c:pt>
                <c:pt idx="86">
                  <c:v>-1.400000000000019</c:v>
                </c:pt>
                <c:pt idx="87">
                  <c:v>-1.30000000000002</c:v>
                </c:pt>
                <c:pt idx="88">
                  <c:v>-1.20000000000002</c:v>
                </c:pt>
                <c:pt idx="89">
                  <c:v>-1.10000000000002</c:v>
                </c:pt>
                <c:pt idx="90">
                  <c:v>-1.00000000000002</c:v>
                </c:pt>
                <c:pt idx="91">
                  <c:v>-0.900000000000019</c:v>
                </c:pt>
                <c:pt idx="92">
                  <c:v>-0.800000000000019</c:v>
                </c:pt>
                <c:pt idx="93">
                  <c:v>-0.700000000000019</c:v>
                </c:pt>
                <c:pt idx="94">
                  <c:v>-0.600000000000019</c:v>
                </c:pt>
                <c:pt idx="95">
                  <c:v>-0.500000000000019</c:v>
                </c:pt>
                <c:pt idx="96">
                  <c:v>-0.400000000000019</c:v>
                </c:pt>
                <c:pt idx="97">
                  <c:v>-0.300000000000019</c:v>
                </c:pt>
                <c:pt idx="98">
                  <c:v>-0.200000000000019</c:v>
                </c:pt>
                <c:pt idx="99">
                  <c:v>-0.100000000000019</c:v>
                </c:pt>
                <c:pt idx="100">
                  <c:v>-1.87905246917808E-14</c:v>
                </c:pt>
                <c:pt idx="101">
                  <c:v>0.0999999999999812</c:v>
                </c:pt>
                <c:pt idx="102">
                  <c:v>0.199999999999981</c:v>
                </c:pt>
                <c:pt idx="103">
                  <c:v>0.299999999999981</c:v>
                </c:pt>
                <c:pt idx="104">
                  <c:v>0.399999999999981</c:v>
                </c:pt>
                <c:pt idx="105">
                  <c:v>0.499999999999981</c:v>
                </c:pt>
                <c:pt idx="106">
                  <c:v>0.599999999999981</c:v>
                </c:pt>
                <c:pt idx="107">
                  <c:v>0.699999999999981</c:v>
                </c:pt>
                <c:pt idx="108">
                  <c:v>0.799999999999981</c:v>
                </c:pt>
                <c:pt idx="109">
                  <c:v>0.899999999999981</c:v>
                </c:pt>
                <c:pt idx="110">
                  <c:v>0.999999999999981</c:v>
                </c:pt>
                <c:pt idx="111">
                  <c:v>1.099999999999981</c:v>
                </c:pt>
                <c:pt idx="112">
                  <c:v>1.199999999999981</c:v>
                </c:pt>
                <c:pt idx="113">
                  <c:v>1.299999999999981</c:v>
                </c:pt>
                <c:pt idx="114">
                  <c:v>1.399999999999981</c:v>
                </c:pt>
                <c:pt idx="115">
                  <c:v>1.499999999999982</c:v>
                </c:pt>
                <c:pt idx="116">
                  <c:v>1.599999999999982</c:v>
                </c:pt>
                <c:pt idx="117">
                  <c:v>1.699999999999982</c:v>
                </c:pt>
                <c:pt idx="118">
                  <c:v>1.799999999999982</c:v>
                </c:pt>
                <c:pt idx="119">
                  <c:v>1.899999999999982</c:v>
                </c:pt>
                <c:pt idx="120">
                  <c:v>1.999999999999982</c:v>
                </c:pt>
                <c:pt idx="121">
                  <c:v>2.099999999999982</c:v>
                </c:pt>
                <c:pt idx="122">
                  <c:v>2.199999999999982</c:v>
                </c:pt>
                <c:pt idx="123">
                  <c:v>2.299999999999982</c:v>
                </c:pt>
                <c:pt idx="124">
                  <c:v>2.399999999999982</c:v>
                </c:pt>
                <c:pt idx="125">
                  <c:v>2.499999999999982</c:v>
                </c:pt>
                <c:pt idx="126">
                  <c:v>2.599999999999982</c:v>
                </c:pt>
                <c:pt idx="127">
                  <c:v>2.699999999999982</c:v>
                </c:pt>
                <c:pt idx="128">
                  <c:v>2.799999999999982</c:v>
                </c:pt>
                <c:pt idx="129">
                  <c:v>2.899999999999983</c:v>
                </c:pt>
                <c:pt idx="130">
                  <c:v>2.999999999999983</c:v>
                </c:pt>
                <c:pt idx="131">
                  <c:v>3.099999999999983</c:v>
                </c:pt>
                <c:pt idx="132">
                  <c:v>3.199999999999983</c:v>
                </c:pt>
                <c:pt idx="133">
                  <c:v>3.299999999999983</c:v>
                </c:pt>
                <c:pt idx="134">
                  <c:v>3.399999999999983</c:v>
                </c:pt>
                <c:pt idx="135">
                  <c:v>3.499999999999983</c:v>
                </c:pt>
                <c:pt idx="136">
                  <c:v>3.599999999999983</c:v>
                </c:pt>
                <c:pt idx="137">
                  <c:v>3.699999999999983</c:v>
                </c:pt>
                <c:pt idx="138">
                  <c:v>3.799999999999983</c:v>
                </c:pt>
                <c:pt idx="139">
                  <c:v>3.899999999999983</c:v>
                </c:pt>
                <c:pt idx="140">
                  <c:v>3.999999999999984</c:v>
                </c:pt>
                <c:pt idx="141">
                  <c:v>4.099999999999984</c:v>
                </c:pt>
                <c:pt idx="142">
                  <c:v>4.199999999999981</c:v>
                </c:pt>
                <c:pt idx="143">
                  <c:v>4.299999999999983</c:v>
                </c:pt>
                <c:pt idx="144">
                  <c:v>4.399999999999983</c:v>
                </c:pt>
                <c:pt idx="145">
                  <c:v>4.499999999999982</c:v>
                </c:pt>
                <c:pt idx="146">
                  <c:v>4.599999999999982</c:v>
                </c:pt>
                <c:pt idx="147">
                  <c:v>4.699999999999981</c:v>
                </c:pt>
                <c:pt idx="148">
                  <c:v>4.799999999999981</c:v>
                </c:pt>
                <c:pt idx="149">
                  <c:v>4.899999999999981</c:v>
                </c:pt>
                <c:pt idx="150">
                  <c:v>4.99999999999998</c:v>
                </c:pt>
                <c:pt idx="151">
                  <c:v>5.09999999999998</c:v>
                </c:pt>
                <c:pt idx="152">
                  <c:v>5.19999999999998</c:v>
                </c:pt>
                <c:pt idx="153">
                  <c:v>5.29999999999998</c:v>
                </c:pt>
                <c:pt idx="154">
                  <c:v>5.399999999999979</c:v>
                </c:pt>
                <c:pt idx="155">
                  <c:v>5.499999999999978</c:v>
                </c:pt>
                <c:pt idx="156">
                  <c:v>5.599999999999978</c:v>
                </c:pt>
                <c:pt idx="157">
                  <c:v>5.699999999999978</c:v>
                </c:pt>
                <c:pt idx="158">
                  <c:v>5.799999999999977</c:v>
                </c:pt>
                <c:pt idx="159">
                  <c:v>5.899999999999977</c:v>
                </c:pt>
                <c:pt idx="160">
                  <c:v>5.999999999999976</c:v>
                </c:pt>
                <c:pt idx="161">
                  <c:v>6.099999999999976</c:v>
                </c:pt>
                <c:pt idx="162">
                  <c:v>6.199999999999976</c:v>
                </c:pt>
                <c:pt idx="163">
                  <c:v>6.299999999999975</c:v>
                </c:pt>
                <c:pt idx="164">
                  <c:v>6.399999999999975</c:v>
                </c:pt>
                <c:pt idx="165">
                  <c:v>6.499999999999975</c:v>
                </c:pt>
                <c:pt idx="166">
                  <c:v>6.599999999999974</c:v>
                </c:pt>
                <c:pt idx="167">
                  <c:v>6.699999999999974</c:v>
                </c:pt>
                <c:pt idx="168">
                  <c:v>6.799999999999974</c:v>
                </c:pt>
                <c:pt idx="169">
                  <c:v>6.899999999999974</c:v>
                </c:pt>
                <c:pt idx="170">
                  <c:v>6.999999999999973</c:v>
                </c:pt>
                <c:pt idx="171">
                  <c:v>7.099999999999973</c:v>
                </c:pt>
                <c:pt idx="172">
                  <c:v>7.199999999999973</c:v>
                </c:pt>
                <c:pt idx="173">
                  <c:v>7.299999999999972</c:v>
                </c:pt>
                <c:pt idx="174">
                  <c:v>7.399999999999972</c:v>
                </c:pt>
                <c:pt idx="175">
                  <c:v>7.499999999999971</c:v>
                </c:pt>
                <c:pt idx="176">
                  <c:v>7.599999999999971</c:v>
                </c:pt>
                <c:pt idx="177">
                  <c:v>7.699999999999971</c:v>
                </c:pt>
                <c:pt idx="178">
                  <c:v>7.79999999999997</c:v>
                </c:pt>
                <c:pt idx="179">
                  <c:v>7.89999999999997</c:v>
                </c:pt>
                <c:pt idx="180">
                  <c:v>7.99999999999997</c:v>
                </c:pt>
                <c:pt idx="181">
                  <c:v>8.09999999999997</c:v>
                </c:pt>
                <c:pt idx="182">
                  <c:v>8.19999999999997</c:v>
                </c:pt>
                <c:pt idx="183">
                  <c:v>8.29999999999997</c:v>
                </c:pt>
                <c:pt idx="184">
                  <c:v>8.39999999999997</c:v>
                </c:pt>
                <c:pt idx="185">
                  <c:v>8.49999999999997</c:v>
                </c:pt>
                <c:pt idx="186">
                  <c:v>8.59999999999997</c:v>
                </c:pt>
                <c:pt idx="187">
                  <c:v>8.69999999999997</c:v>
                </c:pt>
                <c:pt idx="188">
                  <c:v>8.799999999999966</c:v>
                </c:pt>
                <c:pt idx="189">
                  <c:v>8.89999999999997</c:v>
                </c:pt>
                <c:pt idx="190">
                  <c:v>8.99999999999997</c:v>
                </c:pt>
                <c:pt idx="191">
                  <c:v>9.09999999999997</c:v>
                </c:pt>
                <c:pt idx="192">
                  <c:v>9.19999999999997</c:v>
                </c:pt>
                <c:pt idx="193">
                  <c:v>9.299999999999966</c:v>
                </c:pt>
                <c:pt idx="194">
                  <c:v>9.39999999999997</c:v>
                </c:pt>
                <c:pt idx="195">
                  <c:v>9.49999999999997</c:v>
                </c:pt>
                <c:pt idx="196">
                  <c:v>9.59999999999997</c:v>
                </c:pt>
                <c:pt idx="197">
                  <c:v>9.69999999999997</c:v>
                </c:pt>
                <c:pt idx="198">
                  <c:v>9.799999999999966</c:v>
                </c:pt>
                <c:pt idx="199">
                  <c:v>9.89999999999996</c:v>
                </c:pt>
                <c:pt idx="200">
                  <c:v>9.99999999999996</c:v>
                </c:pt>
              </c:numCache>
            </c:numRef>
          </c:xVal>
          <c:yVal>
            <c:numRef>
              <c:f>Sheet1!$B$1:$B$201</c:f>
              <c:numCache>
                <c:formatCode>General</c:formatCode>
                <c:ptCount val="201"/>
                <c:pt idx="0">
                  <c:v>0.0099999999</c:v>
                </c:pt>
                <c:pt idx="1">
                  <c:v>0.0102030404019688</c:v>
                </c:pt>
                <c:pt idx="2">
                  <c:v>0.0104123280881682</c:v>
                </c:pt>
                <c:pt idx="3">
                  <c:v>0.0106281218978837</c:v>
                </c:pt>
                <c:pt idx="4">
                  <c:v>0.0108506943267069</c:v>
                </c:pt>
                <c:pt idx="5">
                  <c:v>0.0110803322871985</c:v>
                </c:pt>
                <c:pt idx="6">
                  <c:v>0.0113173380339821</c:v>
                </c:pt>
                <c:pt idx="7">
                  <c:v>0.0115620301588388</c:v>
                </c:pt>
                <c:pt idx="8">
                  <c:v>0.0118147446619241</c:v>
                </c:pt>
                <c:pt idx="9">
                  <c:v>0.0120758361058346</c:v>
                </c:pt>
                <c:pt idx="10">
                  <c:v>0.0123456788599299</c:v>
                </c:pt>
                <c:pt idx="11">
                  <c:v>0.0126246684430669</c:v>
                </c:pt>
                <c:pt idx="12">
                  <c:v>0.0129132229737445</c:v>
                </c:pt>
                <c:pt idx="13">
                  <c:v>0.0132117847375904</c:v>
                </c:pt>
                <c:pt idx="14">
                  <c:v>0.013520821883169</c:v>
                </c:pt>
                <c:pt idx="15">
                  <c:v>0.0138408302582584</c:v>
                </c:pt>
                <c:pt idx="16">
                  <c:v>0.0141723354000519</c:v>
                </c:pt>
                <c:pt idx="17">
                  <c:v>0.0145158946942097</c:v>
                </c:pt>
                <c:pt idx="18">
                  <c:v>0.0148720997193322</c:v>
                </c:pt>
                <c:pt idx="19">
                  <c:v>0.0152415787952815</c:v>
                </c:pt>
                <c:pt idx="20">
                  <c:v>0.0156249997558593</c:v>
                </c:pt>
                <c:pt idx="21">
                  <c:v>0.0160230729687057</c:v>
                </c:pt>
                <c:pt idx="22">
                  <c:v>0.016436554627933</c:v>
                </c:pt>
                <c:pt idx="23">
                  <c:v>0.016866250348014</c:v>
                </c:pt>
                <c:pt idx="24">
                  <c:v>0.017313019090841</c:v>
                </c:pt>
                <c:pt idx="25">
                  <c:v>0.0177777774617284</c:v>
                </c:pt>
                <c:pt idx="26">
                  <c:v>0.0182615044145086</c:v>
                </c:pt>
                <c:pt idx="27">
                  <c:v>0.0187652464108604</c:v>
                </c:pt>
                <c:pt idx="28">
                  <c:v>0.0192901230846812</c:v>
                </c:pt>
                <c:pt idx="29">
                  <c:v>0.019837333468809</c:v>
                </c:pt>
                <c:pt idx="30">
                  <c:v>0.0204081628488129</c:v>
                </c:pt>
                <c:pt idx="31">
                  <c:v>0.0210039903170764</c:v>
                </c:pt>
                <c:pt idx="32">
                  <c:v>0.0216262971101579</c:v>
                </c:pt>
                <c:pt idx="33">
                  <c:v>0.0222766758236427</c:v>
                </c:pt>
                <c:pt idx="34">
                  <c:v>0.0229568406116427</c:v>
                </c:pt>
                <c:pt idx="35">
                  <c:v>0.0236686384930499</c:v>
                </c:pt>
                <c:pt idx="36">
                  <c:v>0.0244140619039535</c:v>
                </c:pt>
                <c:pt idx="37">
                  <c:v>0.0251952626557</c:v>
                </c:pt>
                <c:pt idx="38">
                  <c:v>0.0260145674814107</c:v>
                </c:pt>
                <c:pt idx="39">
                  <c:v>0.0268744953809594</c:v>
                </c:pt>
                <c:pt idx="40">
                  <c:v>0.0277777770061727</c:v>
                </c:pt>
                <c:pt idx="41">
                  <c:v>0.0287273763652002</c:v>
                </c:pt>
                <c:pt idx="42">
                  <c:v>0.0297265151686528</c:v>
                </c:pt>
                <c:pt idx="43">
                  <c:v>0.0307787001914834</c:v>
                </c:pt>
                <c:pt idx="44">
                  <c:v>0.0318877540852117</c:v>
                </c:pt>
                <c:pt idx="45">
                  <c:v>0.0330578501468477</c:v>
                </c:pt>
                <c:pt idx="46">
                  <c:v>0.0342935516360234</c:v>
                </c:pt>
                <c:pt idx="47">
                  <c:v>0.0355998563332195</c:v>
                </c:pt>
                <c:pt idx="48">
                  <c:v>0.0369822471530232</c:v>
                </c:pt>
                <c:pt idx="49">
                  <c:v>0.0384467497713665</c:v>
                </c:pt>
                <c:pt idx="50">
                  <c:v>0.0399999983999998</c:v>
                </c:pt>
                <c:pt idx="51">
                  <c:v>0.0416493110516735</c:v>
                </c:pt>
                <c:pt idx="52">
                  <c:v>0.0434027758939764</c:v>
                </c:pt>
                <c:pt idx="53">
                  <c:v>0.0452693505989426</c:v>
                </c:pt>
                <c:pt idx="54">
                  <c:v>0.0472589769726377</c:v>
                </c:pt>
                <c:pt idx="55">
                  <c:v>0.0493827136107297</c:v>
                </c:pt>
                <c:pt idx="56">
                  <c:v>0.0516528898939618</c:v>
                </c:pt>
                <c:pt idx="57">
                  <c:v>0.054083285338924</c:v>
                </c:pt>
                <c:pt idx="58">
                  <c:v>0.0566893391899462</c:v>
                </c:pt>
                <c:pt idx="59">
                  <c:v>0.0594883962231763</c:v>
                </c:pt>
                <c:pt idx="60">
                  <c:v>0.0624999960937496</c:v>
                </c:pt>
                <c:pt idx="61">
                  <c:v>0.0657462152698076</c:v>
                </c:pt>
                <c:pt idx="62">
                  <c:v>0.0692520727664762</c:v>
                </c:pt>
                <c:pt idx="63">
                  <c:v>0.0730460136562436</c:v>
                </c:pt>
                <c:pt idx="64">
                  <c:v>0.0771604878734182</c:v>
                </c:pt>
                <c:pt idx="65">
                  <c:v>0.081632646397334</c:v>
                </c:pt>
                <c:pt idx="66">
                  <c:v>0.0865051828282703</c:v>
                </c:pt>
                <c:pt idx="67">
                  <c:v>0.091827356122372</c:v>
                </c:pt>
                <c:pt idx="68">
                  <c:v>0.0976562404632565</c:v>
                </c:pt>
                <c:pt idx="69">
                  <c:v>0.10405826180455</c:v>
                </c:pt>
                <c:pt idx="70">
                  <c:v>0.111111098765432</c:v>
                </c:pt>
                <c:pt idx="71">
                  <c:v>0.118906050070623</c:v>
                </c:pt>
                <c:pt idx="72">
                  <c:v>0.127551004138901</c:v>
                </c:pt>
                <c:pt idx="73">
                  <c:v>0.137174192431522</c:v>
                </c:pt>
                <c:pt idx="74">
                  <c:v>0.147928972199854</c:v>
                </c:pt>
                <c:pt idx="75">
                  <c:v>0.159999974400002</c:v>
                </c:pt>
                <c:pt idx="76">
                  <c:v>0.173611080970296</c:v>
                </c:pt>
                <c:pt idx="77">
                  <c:v>0.189035881089622</c:v>
                </c:pt>
                <c:pt idx="78">
                  <c:v>0.206611527559598</c:v>
                </c:pt>
                <c:pt idx="79">
                  <c:v>0.226757318195615</c:v>
                </c:pt>
                <c:pt idx="80">
                  <c:v>0.249999937500011</c:v>
                </c:pt>
                <c:pt idx="81">
                  <c:v>0.277008233515719</c:v>
                </c:pt>
                <c:pt idx="82">
                  <c:v>0.308641880048796</c:v>
                </c:pt>
                <c:pt idx="83">
                  <c:v>0.346020641515341</c:v>
                </c:pt>
                <c:pt idx="84">
                  <c:v>0.39062484741216</c:v>
                </c:pt>
                <c:pt idx="85">
                  <c:v>0.444444246913657</c:v>
                </c:pt>
                <c:pt idx="86">
                  <c:v>0.510203821324567</c:v>
                </c:pt>
                <c:pt idx="87">
                  <c:v>0.591715626203754</c:v>
                </c:pt>
                <c:pt idx="88">
                  <c:v>0.694443962191671</c:v>
                </c:pt>
                <c:pt idx="89">
                  <c:v>0.826445597978817</c:v>
                </c:pt>
                <c:pt idx="90">
                  <c:v>0.999999000000963</c:v>
                </c:pt>
                <c:pt idx="91">
                  <c:v>1.234566377078496</c:v>
                </c:pt>
                <c:pt idx="92">
                  <c:v>1.562497558597492</c:v>
                </c:pt>
                <c:pt idx="93">
                  <c:v>2.040812161607724</c:v>
                </c:pt>
                <c:pt idx="94">
                  <c:v>2.777770061749655</c:v>
                </c:pt>
                <c:pt idx="95">
                  <c:v>3.9999840000637</c:v>
                </c:pt>
                <c:pt idx="96">
                  <c:v>6.249960937743553</c:v>
                </c:pt>
                <c:pt idx="97">
                  <c:v>11.11098765569132</c:v>
                </c:pt>
                <c:pt idx="98">
                  <c:v>24.99937501561991</c:v>
                </c:pt>
                <c:pt idx="99">
                  <c:v>25.0</c:v>
                </c:pt>
                <c:pt idx="100">
                  <c:v>25.0</c:v>
                </c:pt>
                <c:pt idx="101">
                  <c:v>25.0</c:v>
                </c:pt>
                <c:pt idx="102">
                  <c:v>24.9993750156293</c:v>
                </c:pt>
                <c:pt idx="103">
                  <c:v>11.1109876556941</c:v>
                </c:pt>
                <c:pt idx="104">
                  <c:v>6.249960937744726</c:v>
                </c:pt>
                <c:pt idx="105">
                  <c:v>3.9999840000643</c:v>
                </c:pt>
                <c:pt idx="106">
                  <c:v>2.777770061750002</c:v>
                </c:pt>
                <c:pt idx="107">
                  <c:v>2.040812161607943</c:v>
                </c:pt>
                <c:pt idx="108">
                  <c:v>1.562497558597638</c:v>
                </c:pt>
                <c:pt idx="109">
                  <c:v>1.234566377078598</c:v>
                </c:pt>
                <c:pt idx="110">
                  <c:v>0.999999000001038</c:v>
                </c:pt>
                <c:pt idx="111">
                  <c:v>0.826445597978873</c:v>
                </c:pt>
                <c:pt idx="112">
                  <c:v>0.694443962191715</c:v>
                </c:pt>
                <c:pt idx="113">
                  <c:v>0.591715626203788</c:v>
                </c:pt>
                <c:pt idx="114">
                  <c:v>0.510203821324594</c:v>
                </c:pt>
                <c:pt idx="115">
                  <c:v>0.444444246913679</c:v>
                </c:pt>
                <c:pt idx="116">
                  <c:v>0.390624847412178</c:v>
                </c:pt>
                <c:pt idx="117">
                  <c:v>0.346020641515356</c:v>
                </c:pt>
                <c:pt idx="118">
                  <c:v>0.308641880048809</c:v>
                </c:pt>
                <c:pt idx="119">
                  <c:v>0.27700823351573</c:v>
                </c:pt>
                <c:pt idx="120">
                  <c:v>0.24999993750002</c:v>
                </c:pt>
                <c:pt idx="121">
                  <c:v>0.226757318195623</c:v>
                </c:pt>
                <c:pt idx="122">
                  <c:v>0.206611527559605</c:v>
                </c:pt>
                <c:pt idx="123">
                  <c:v>0.189035881089628</c:v>
                </c:pt>
                <c:pt idx="124">
                  <c:v>0.173611080970301</c:v>
                </c:pt>
                <c:pt idx="125">
                  <c:v>0.159999974400006</c:v>
                </c:pt>
                <c:pt idx="126">
                  <c:v>0.147928972199858</c:v>
                </c:pt>
                <c:pt idx="127">
                  <c:v>0.137174192431525</c:v>
                </c:pt>
                <c:pt idx="128">
                  <c:v>0.127551004138904</c:v>
                </c:pt>
                <c:pt idx="129">
                  <c:v>0.118906050070626</c:v>
                </c:pt>
                <c:pt idx="130">
                  <c:v>0.111111098765435</c:v>
                </c:pt>
                <c:pt idx="131">
                  <c:v>0.104058261804552</c:v>
                </c:pt>
                <c:pt idx="132">
                  <c:v>0.0976562404632588</c:v>
                </c:pt>
                <c:pt idx="133">
                  <c:v>0.0918273561223741</c:v>
                </c:pt>
                <c:pt idx="134">
                  <c:v>0.0865051828282722</c:v>
                </c:pt>
                <c:pt idx="135">
                  <c:v>0.0816326463973358</c:v>
                </c:pt>
                <c:pt idx="136">
                  <c:v>0.0771604878734199</c:v>
                </c:pt>
                <c:pt idx="137">
                  <c:v>0.0730460136562451</c:v>
                </c:pt>
                <c:pt idx="138">
                  <c:v>0.0692520727664775</c:v>
                </c:pt>
                <c:pt idx="139">
                  <c:v>0.0657462152698089</c:v>
                </c:pt>
                <c:pt idx="140">
                  <c:v>0.0624999960937507</c:v>
                </c:pt>
                <c:pt idx="141">
                  <c:v>0.0594883962231774</c:v>
                </c:pt>
                <c:pt idx="142">
                  <c:v>0.0566893391899472</c:v>
                </c:pt>
                <c:pt idx="143">
                  <c:v>0.054083285338925</c:v>
                </c:pt>
                <c:pt idx="144">
                  <c:v>0.0516528898939627</c:v>
                </c:pt>
                <c:pt idx="145">
                  <c:v>0.0493827136107306</c:v>
                </c:pt>
                <c:pt idx="146">
                  <c:v>0.0472589769726385</c:v>
                </c:pt>
                <c:pt idx="147">
                  <c:v>0.0452693505989433</c:v>
                </c:pt>
                <c:pt idx="148">
                  <c:v>0.0434027758939771</c:v>
                </c:pt>
                <c:pt idx="149">
                  <c:v>0.0416493110516742</c:v>
                </c:pt>
                <c:pt idx="150">
                  <c:v>0.0399999984000004</c:v>
                </c:pt>
                <c:pt idx="151">
                  <c:v>0.0384467497713671</c:v>
                </c:pt>
                <c:pt idx="152">
                  <c:v>0.0369822471530237</c:v>
                </c:pt>
                <c:pt idx="153">
                  <c:v>0.03559985633322</c:v>
                </c:pt>
                <c:pt idx="154">
                  <c:v>0.0342935516360239</c:v>
                </c:pt>
                <c:pt idx="155">
                  <c:v>0.0330578501468482</c:v>
                </c:pt>
                <c:pt idx="156">
                  <c:v>0.0318877540852122</c:v>
                </c:pt>
                <c:pt idx="157">
                  <c:v>0.0307787001914838</c:v>
                </c:pt>
                <c:pt idx="158">
                  <c:v>0.0297265151686532</c:v>
                </c:pt>
                <c:pt idx="159">
                  <c:v>0.0287273763652006</c:v>
                </c:pt>
                <c:pt idx="160">
                  <c:v>0.0277777770061731</c:v>
                </c:pt>
                <c:pt idx="161">
                  <c:v>0.0268744953809597</c:v>
                </c:pt>
                <c:pt idx="162">
                  <c:v>0.026014567481411</c:v>
                </c:pt>
                <c:pt idx="163">
                  <c:v>0.0251952626557003</c:v>
                </c:pt>
                <c:pt idx="164">
                  <c:v>0.0244140619039537</c:v>
                </c:pt>
                <c:pt idx="165">
                  <c:v>0.0236686384930502</c:v>
                </c:pt>
                <c:pt idx="166">
                  <c:v>0.0229568406116429</c:v>
                </c:pt>
                <c:pt idx="167">
                  <c:v>0.0222766758236429</c:v>
                </c:pt>
                <c:pt idx="168">
                  <c:v>0.0216262971101581</c:v>
                </c:pt>
                <c:pt idx="169">
                  <c:v>0.0210039903170766</c:v>
                </c:pt>
                <c:pt idx="170">
                  <c:v>0.0204081628488132</c:v>
                </c:pt>
                <c:pt idx="171">
                  <c:v>0.0198373334688092</c:v>
                </c:pt>
                <c:pt idx="172">
                  <c:v>0.0192901230846814</c:v>
                </c:pt>
                <c:pt idx="173">
                  <c:v>0.0187652464108606</c:v>
                </c:pt>
                <c:pt idx="174">
                  <c:v>0.0182615044145088</c:v>
                </c:pt>
                <c:pt idx="175">
                  <c:v>0.0177777774617285</c:v>
                </c:pt>
                <c:pt idx="176">
                  <c:v>0.0173130190908412</c:v>
                </c:pt>
                <c:pt idx="177">
                  <c:v>0.0168662503480141</c:v>
                </c:pt>
                <c:pt idx="178">
                  <c:v>0.0164365546279331</c:v>
                </c:pt>
                <c:pt idx="179">
                  <c:v>0.0160230729687059</c:v>
                </c:pt>
                <c:pt idx="180">
                  <c:v>0.0156249997558595</c:v>
                </c:pt>
                <c:pt idx="181">
                  <c:v>0.0152415787952816</c:v>
                </c:pt>
                <c:pt idx="182">
                  <c:v>0.0148720997193324</c:v>
                </c:pt>
                <c:pt idx="183">
                  <c:v>0.0145158946942098</c:v>
                </c:pt>
                <c:pt idx="184">
                  <c:v>0.014172335400052</c:v>
                </c:pt>
                <c:pt idx="185">
                  <c:v>0.0138408302582585</c:v>
                </c:pt>
                <c:pt idx="186">
                  <c:v>0.0135208218831691</c:v>
                </c:pt>
                <c:pt idx="187">
                  <c:v>0.0132117847375905</c:v>
                </c:pt>
                <c:pt idx="188">
                  <c:v>0.0129132229737446</c:v>
                </c:pt>
                <c:pt idx="189">
                  <c:v>0.012624668443067</c:v>
                </c:pt>
                <c:pt idx="190">
                  <c:v>0.01234567885993</c:v>
                </c:pt>
                <c:pt idx="191">
                  <c:v>0.0120758361058347</c:v>
                </c:pt>
                <c:pt idx="192">
                  <c:v>0.0118147446619242</c:v>
                </c:pt>
                <c:pt idx="193">
                  <c:v>0.0115620301588389</c:v>
                </c:pt>
                <c:pt idx="194">
                  <c:v>0.0113173380339822</c:v>
                </c:pt>
                <c:pt idx="195">
                  <c:v>0.0110803322871986</c:v>
                </c:pt>
                <c:pt idx="196">
                  <c:v>0.010850694326707</c:v>
                </c:pt>
                <c:pt idx="197">
                  <c:v>0.0106281218978838</c:v>
                </c:pt>
                <c:pt idx="198">
                  <c:v>0.0104123280881683</c:v>
                </c:pt>
                <c:pt idx="199">
                  <c:v>0.0102030404019688</c:v>
                </c:pt>
                <c:pt idx="200">
                  <c:v>0.00999999990000007</c:v>
                </c:pt>
              </c:numCache>
            </c:numRef>
          </c:yVal>
          <c:smooth val="1"/>
        </c:ser>
        <c:ser>
          <c:idx val="1"/>
          <c:order val="1"/>
          <c:xVal>
            <c:numRef>
              <c:f>Sheet1!$A$1:$A$201</c:f>
              <c:numCache>
                <c:formatCode>General</c:formatCode>
                <c:ptCount val="201"/>
                <c:pt idx="0">
                  <c:v>-10.0</c:v>
                </c:pt>
                <c:pt idx="1">
                  <c:v>-9.9</c:v>
                </c:pt>
                <c:pt idx="2">
                  <c:v>-9.8</c:v>
                </c:pt>
                <c:pt idx="3">
                  <c:v>-9.700000000000001</c:v>
                </c:pt>
                <c:pt idx="4">
                  <c:v>-9.600000000000001</c:v>
                </c:pt>
                <c:pt idx="5">
                  <c:v>-9.500000000000001</c:v>
                </c:pt>
                <c:pt idx="6">
                  <c:v>-9.400000000000002</c:v>
                </c:pt>
                <c:pt idx="7">
                  <c:v>-9.300000000000002</c:v>
                </c:pt>
                <c:pt idx="8">
                  <c:v>-9.200000000000003</c:v>
                </c:pt>
                <c:pt idx="9">
                  <c:v>-9.100000000000003</c:v>
                </c:pt>
                <c:pt idx="10">
                  <c:v>-9.000000000000003</c:v>
                </c:pt>
                <c:pt idx="11">
                  <c:v>-8.900000000000003</c:v>
                </c:pt>
                <c:pt idx="12">
                  <c:v>-8.800000000000004</c:v>
                </c:pt>
                <c:pt idx="13">
                  <c:v>-8.700000000000005</c:v>
                </c:pt>
                <c:pt idx="14">
                  <c:v>-8.600000000000005</c:v>
                </c:pt>
                <c:pt idx="15">
                  <c:v>-8.500000000000005</c:v>
                </c:pt>
                <c:pt idx="16">
                  <c:v>-8.400000000000005</c:v>
                </c:pt>
                <c:pt idx="17">
                  <c:v>-8.300000000000005</c:v>
                </c:pt>
                <c:pt idx="18">
                  <c:v>-8.200000000000005</c:v>
                </c:pt>
                <c:pt idx="19">
                  <c:v>-8.100000000000007</c:v>
                </c:pt>
                <c:pt idx="20">
                  <c:v>-8.000000000000007</c:v>
                </c:pt>
                <c:pt idx="21">
                  <c:v>-7.900000000000007</c:v>
                </c:pt>
                <c:pt idx="22">
                  <c:v>-7.800000000000008</c:v>
                </c:pt>
                <c:pt idx="23">
                  <c:v>-7.700000000000008</c:v>
                </c:pt>
                <c:pt idx="24">
                  <c:v>-7.600000000000008</c:v>
                </c:pt>
                <c:pt idx="25">
                  <c:v>-7.500000000000009</c:v>
                </c:pt>
                <c:pt idx="26">
                  <c:v>-7.40000000000001</c:v>
                </c:pt>
                <c:pt idx="27">
                  <c:v>-7.30000000000001</c:v>
                </c:pt>
                <c:pt idx="28">
                  <c:v>-7.20000000000001</c:v>
                </c:pt>
                <c:pt idx="29">
                  <c:v>-7.100000000000009</c:v>
                </c:pt>
                <c:pt idx="30">
                  <c:v>-7.000000000000011</c:v>
                </c:pt>
                <c:pt idx="31">
                  <c:v>-6.900000000000011</c:v>
                </c:pt>
                <c:pt idx="32">
                  <c:v>-6.80000000000001</c:v>
                </c:pt>
                <c:pt idx="33">
                  <c:v>-6.700000000000012</c:v>
                </c:pt>
                <c:pt idx="34">
                  <c:v>-6.600000000000008</c:v>
                </c:pt>
                <c:pt idx="35">
                  <c:v>-6.500000000000012</c:v>
                </c:pt>
                <c:pt idx="36">
                  <c:v>-6.400000000000013</c:v>
                </c:pt>
                <c:pt idx="37">
                  <c:v>-6.30000000000001</c:v>
                </c:pt>
                <c:pt idx="38">
                  <c:v>-6.200000000000013</c:v>
                </c:pt>
                <c:pt idx="39">
                  <c:v>-6.100000000000014</c:v>
                </c:pt>
                <c:pt idx="40">
                  <c:v>-6.000000000000014</c:v>
                </c:pt>
                <c:pt idx="41">
                  <c:v>-5.900000000000014</c:v>
                </c:pt>
                <c:pt idx="42">
                  <c:v>-5.800000000000015</c:v>
                </c:pt>
                <c:pt idx="43">
                  <c:v>-5.700000000000015</c:v>
                </c:pt>
                <c:pt idx="44">
                  <c:v>-5.600000000000016</c:v>
                </c:pt>
                <c:pt idx="45">
                  <c:v>-5.500000000000016</c:v>
                </c:pt>
                <c:pt idx="46">
                  <c:v>-5.400000000000016</c:v>
                </c:pt>
                <c:pt idx="47">
                  <c:v>-5.300000000000017</c:v>
                </c:pt>
                <c:pt idx="48">
                  <c:v>-5.200000000000017</c:v>
                </c:pt>
                <c:pt idx="49">
                  <c:v>-5.100000000000017</c:v>
                </c:pt>
                <c:pt idx="50">
                  <c:v>-5.000000000000018</c:v>
                </c:pt>
                <c:pt idx="51">
                  <c:v>-4.900000000000018</c:v>
                </c:pt>
                <c:pt idx="52">
                  <c:v>-4.800000000000018</c:v>
                </c:pt>
                <c:pt idx="53">
                  <c:v>-4.700000000000019</c:v>
                </c:pt>
                <c:pt idx="54">
                  <c:v>-4.600000000000016</c:v>
                </c:pt>
                <c:pt idx="55">
                  <c:v>-4.50000000000002</c:v>
                </c:pt>
                <c:pt idx="56">
                  <c:v>-4.40000000000002</c:v>
                </c:pt>
                <c:pt idx="57">
                  <c:v>-4.30000000000002</c:v>
                </c:pt>
                <c:pt idx="58">
                  <c:v>-4.20000000000002</c:v>
                </c:pt>
                <c:pt idx="59">
                  <c:v>-4.100000000000021</c:v>
                </c:pt>
                <c:pt idx="60">
                  <c:v>-4.000000000000021</c:v>
                </c:pt>
                <c:pt idx="61">
                  <c:v>-3.900000000000021</c:v>
                </c:pt>
                <c:pt idx="62">
                  <c:v>-3.800000000000021</c:v>
                </c:pt>
                <c:pt idx="63">
                  <c:v>-3.700000000000021</c:v>
                </c:pt>
                <c:pt idx="64">
                  <c:v>-3.600000000000021</c:v>
                </c:pt>
                <c:pt idx="65">
                  <c:v>-3.500000000000021</c:v>
                </c:pt>
                <c:pt idx="66">
                  <c:v>-3.400000000000021</c:v>
                </c:pt>
                <c:pt idx="67">
                  <c:v>-3.300000000000021</c:v>
                </c:pt>
                <c:pt idx="68">
                  <c:v>-3.200000000000021</c:v>
                </c:pt>
                <c:pt idx="69">
                  <c:v>-3.100000000000021</c:v>
                </c:pt>
                <c:pt idx="70">
                  <c:v>-3.00000000000002</c:v>
                </c:pt>
                <c:pt idx="71">
                  <c:v>-2.90000000000002</c:v>
                </c:pt>
                <c:pt idx="72">
                  <c:v>-2.80000000000002</c:v>
                </c:pt>
                <c:pt idx="73">
                  <c:v>-2.70000000000002</c:v>
                </c:pt>
                <c:pt idx="74">
                  <c:v>-2.60000000000002</c:v>
                </c:pt>
                <c:pt idx="75">
                  <c:v>-2.50000000000002</c:v>
                </c:pt>
                <c:pt idx="76">
                  <c:v>-2.40000000000002</c:v>
                </c:pt>
                <c:pt idx="77">
                  <c:v>-2.30000000000002</c:v>
                </c:pt>
                <c:pt idx="78">
                  <c:v>-2.20000000000002</c:v>
                </c:pt>
                <c:pt idx="79">
                  <c:v>-2.10000000000002</c:v>
                </c:pt>
                <c:pt idx="80">
                  <c:v>-2.00000000000002</c:v>
                </c:pt>
                <c:pt idx="81">
                  <c:v>-1.900000000000019</c:v>
                </c:pt>
                <c:pt idx="82">
                  <c:v>-1.80000000000002</c:v>
                </c:pt>
                <c:pt idx="83">
                  <c:v>-1.70000000000002</c:v>
                </c:pt>
                <c:pt idx="84">
                  <c:v>-1.60000000000002</c:v>
                </c:pt>
                <c:pt idx="85">
                  <c:v>-1.50000000000002</c:v>
                </c:pt>
                <c:pt idx="86">
                  <c:v>-1.400000000000019</c:v>
                </c:pt>
                <c:pt idx="87">
                  <c:v>-1.30000000000002</c:v>
                </c:pt>
                <c:pt idx="88">
                  <c:v>-1.20000000000002</c:v>
                </c:pt>
                <c:pt idx="89">
                  <c:v>-1.10000000000002</c:v>
                </c:pt>
                <c:pt idx="90">
                  <c:v>-1.00000000000002</c:v>
                </c:pt>
                <c:pt idx="91">
                  <c:v>-0.900000000000019</c:v>
                </c:pt>
                <c:pt idx="92">
                  <c:v>-0.800000000000019</c:v>
                </c:pt>
                <c:pt idx="93">
                  <c:v>-0.700000000000019</c:v>
                </c:pt>
                <c:pt idx="94">
                  <c:v>-0.600000000000019</c:v>
                </c:pt>
                <c:pt idx="95">
                  <c:v>-0.500000000000019</c:v>
                </c:pt>
                <c:pt idx="96">
                  <c:v>-0.400000000000019</c:v>
                </c:pt>
                <c:pt idx="97">
                  <c:v>-0.300000000000019</c:v>
                </c:pt>
                <c:pt idx="98">
                  <c:v>-0.200000000000019</c:v>
                </c:pt>
                <c:pt idx="99">
                  <c:v>-0.100000000000019</c:v>
                </c:pt>
                <c:pt idx="100">
                  <c:v>-1.87905246917808E-14</c:v>
                </c:pt>
                <c:pt idx="101">
                  <c:v>0.0999999999999812</c:v>
                </c:pt>
                <c:pt idx="102">
                  <c:v>0.199999999999981</c:v>
                </c:pt>
                <c:pt idx="103">
                  <c:v>0.299999999999981</c:v>
                </c:pt>
                <c:pt idx="104">
                  <c:v>0.399999999999981</c:v>
                </c:pt>
                <c:pt idx="105">
                  <c:v>0.499999999999981</c:v>
                </c:pt>
                <c:pt idx="106">
                  <c:v>0.599999999999981</c:v>
                </c:pt>
                <c:pt idx="107">
                  <c:v>0.699999999999981</c:v>
                </c:pt>
                <c:pt idx="108">
                  <c:v>0.799999999999981</c:v>
                </c:pt>
                <c:pt idx="109">
                  <c:v>0.899999999999981</c:v>
                </c:pt>
                <c:pt idx="110">
                  <c:v>0.999999999999981</c:v>
                </c:pt>
                <c:pt idx="111">
                  <c:v>1.099999999999981</c:v>
                </c:pt>
                <c:pt idx="112">
                  <c:v>1.199999999999981</c:v>
                </c:pt>
                <c:pt idx="113">
                  <c:v>1.299999999999981</c:v>
                </c:pt>
                <c:pt idx="114">
                  <c:v>1.399999999999981</c:v>
                </c:pt>
                <c:pt idx="115">
                  <c:v>1.499999999999982</c:v>
                </c:pt>
                <c:pt idx="116">
                  <c:v>1.599999999999982</c:v>
                </c:pt>
                <c:pt idx="117">
                  <c:v>1.699999999999982</c:v>
                </c:pt>
                <c:pt idx="118">
                  <c:v>1.799999999999982</c:v>
                </c:pt>
                <c:pt idx="119">
                  <c:v>1.899999999999982</c:v>
                </c:pt>
                <c:pt idx="120">
                  <c:v>1.999999999999982</c:v>
                </c:pt>
                <c:pt idx="121">
                  <c:v>2.099999999999982</c:v>
                </c:pt>
                <c:pt idx="122">
                  <c:v>2.199999999999982</c:v>
                </c:pt>
                <c:pt idx="123">
                  <c:v>2.299999999999982</c:v>
                </c:pt>
                <c:pt idx="124">
                  <c:v>2.399999999999982</c:v>
                </c:pt>
                <c:pt idx="125">
                  <c:v>2.499999999999982</c:v>
                </c:pt>
                <c:pt idx="126">
                  <c:v>2.599999999999982</c:v>
                </c:pt>
                <c:pt idx="127">
                  <c:v>2.699999999999982</c:v>
                </c:pt>
                <c:pt idx="128">
                  <c:v>2.799999999999982</c:v>
                </c:pt>
                <c:pt idx="129">
                  <c:v>2.899999999999983</c:v>
                </c:pt>
                <c:pt idx="130">
                  <c:v>2.999999999999983</c:v>
                </c:pt>
                <c:pt idx="131">
                  <c:v>3.099999999999983</c:v>
                </c:pt>
                <c:pt idx="132">
                  <c:v>3.199999999999983</c:v>
                </c:pt>
                <c:pt idx="133">
                  <c:v>3.299999999999983</c:v>
                </c:pt>
                <c:pt idx="134">
                  <c:v>3.399999999999983</c:v>
                </c:pt>
                <c:pt idx="135">
                  <c:v>3.499999999999983</c:v>
                </c:pt>
                <c:pt idx="136">
                  <c:v>3.599999999999983</c:v>
                </c:pt>
                <c:pt idx="137">
                  <c:v>3.699999999999983</c:v>
                </c:pt>
                <c:pt idx="138">
                  <c:v>3.799999999999983</c:v>
                </c:pt>
                <c:pt idx="139">
                  <c:v>3.899999999999983</c:v>
                </c:pt>
                <c:pt idx="140">
                  <c:v>3.999999999999984</c:v>
                </c:pt>
                <c:pt idx="141">
                  <c:v>4.099999999999984</c:v>
                </c:pt>
                <c:pt idx="142">
                  <c:v>4.199999999999981</c:v>
                </c:pt>
                <c:pt idx="143">
                  <c:v>4.299999999999983</c:v>
                </c:pt>
                <c:pt idx="144">
                  <c:v>4.399999999999983</c:v>
                </c:pt>
                <c:pt idx="145">
                  <c:v>4.499999999999982</c:v>
                </c:pt>
                <c:pt idx="146">
                  <c:v>4.599999999999982</c:v>
                </c:pt>
                <c:pt idx="147">
                  <c:v>4.699999999999981</c:v>
                </c:pt>
                <c:pt idx="148">
                  <c:v>4.799999999999981</c:v>
                </c:pt>
                <c:pt idx="149">
                  <c:v>4.899999999999981</c:v>
                </c:pt>
                <c:pt idx="150">
                  <c:v>4.99999999999998</c:v>
                </c:pt>
                <c:pt idx="151">
                  <c:v>5.09999999999998</c:v>
                </c:pt>
                <c:pt idx="152">
                  <c:v>5.19999999999998</c:v>
                </c:pt>
                <c:pt idx="153">
                  <c:v>5.29999999999998</c:v>
                </c:pt>
                <c:pt idx="154">
                  <c:v>5.399999999999979</c:v>
                </c:pt>
                <c:pt idx="155">
                  <c:v>5.499999999999978</c:v>
                </c:pt>
                <c:pt idx="156">
                  <c:v>5.599999999999978</c:v>
                </c:pt>
                <c:pt idx="157">
                  <c:v>5.699999999999978</c:v>
                </c:pt>
                <c:pt idx="158">
                  <c:v>5.799999999999977</c:v>
                </c:pt>
                <c:pt idx="159">
                  <c:v>5.899999999999977</c:v>
                </c:pt>
                <c:pt idx="160">
                  <c:v>5.999999999999976</c:v>
                </c:pt>
                <c:pt idx="161">
                  <c:v>6.099999999999976</c:v>
                </c:pt>
                <c:pt idx="162">
                  <c:v>6.199999999999976</c:v>
                </c:pt>
                <c:pt idx="163">
                  <c:v>6.299999999999975</c:v>
                </c:pt>
                <c:pt idx="164">
                  <c:v>6.399999999999975</c:v>
                </c:pt>
                <c:pt idx="165">
                  <c:v>6.499999999999975</c:v>
                </c:pt>
                <c:pt idx="166">
                  <c:v>6.599999999999974</c:v>
                </c:pt>
                <c:pt idx="167">
                  <c:v>6.699999999999974</c:v>
                </c:pt>
                <c:pt idx="168">
                  <c:v>6.799999999999974</c:v>
                </c:pt>
                <c:pt idx="169">
                  <c:v>6.899999999999974</c:v>
                </c:pt>
                <c:pt idx="170">
                  <c:v>6.999999999999973</c:v>
                </c:pt>
                <c:pt idx="171">
                  <c:v>7.099999999999973</c:v>
                </c:pt>
                <c:pt idx="172">
                  <c:v>7.199999999999973</c:v>
                </c:pt>
                <c:pt idx="173">
                  <c:v>7.299999999999972</c:v>
                </c:pt>
                <c:pt idx="174">
                  <c:v>7.399999999999972</c:v>
                </c:pt>
                <c:pt idx="175">
                  <c:v>7.499999999999971</c:v>
                </c:pt>
                <c:pt idx="176">
                  <c:v>7.599999999999971</c:v>
                </c:pt>
                <c:pt idx="177">
                  <c:v>7.699999999999971</c:v>
                </c:pt>
                <c:pt idx="178">
                  <c:v>7.79999999999997</c:v>
                </c:pt>
                <c:pt idx="179">
                  <c:v>7.89999999999997</c:v>
                </c:pt>
                <c:pt idx="180">
                  <c:v>7.99999999999997</c:v>
                </c:pt>
                <c:pt idx="181">
                  <c:v>8.09999999999997</c:v>
                </c:pt>
                <c:pt idx="182">
                  <c:v>8.19999999999997</c:v>
                </c:pt>
                <c:pt idx="183">
                  <c:v>8.29999999999997</c:v>
                </c:pt>
                <c:pt idx="184">
                  <c:v>8.39999999999997</c:v>
                </c:pt>
                <c:pt idx="185">
                  <c:v>8.49999999999997</c:v>
                </c:pt>
                <c:pt idx="186">
                  <c:v>8.59999999999997</c:v>
                </c:pt>
                <c:pt idx="187">
                  <c:v>8.69999999999997</c:v>
                </c:pt>
                <c:pt idx="188">
                  <c:v>8.799999999999966</c:v>
                </c:pt>
                <c:pt idx="189">
                  <c:v>8.89999999999997</c:v>
                </c:pt>
                <c:pt idx="190">
                  <c:v>8.99999999999997</c:v>
                </c:pt>
                <c:pt idx="191">
                  <c:v>9.09999999999997</c:v>
                </c:pt>
                <c:pt idx="192">
                  <c:v>9.19999999999997</c:v>
                </c:pt>
                <c:pt idx="193">
                  <c:v>9.299999999999966</c:v>
                </c:pt>
                <c:pt idx="194">
                  <c:v>9.39999999999997</c:v>
                </c:pt>
                <c:pt idx="195">
                  <c:v>9.49999999999997</c:v>
                </c:pt>
                <c:pt idx="196">
                  <c:v>9.59999999999997</c:v>
                </c:pt>
                <c:pt idx="197">
                  <c:v>9.69999999999997</c:v>
                </c:pt>
                <c:pt idx="198">
                  <c:v>9.799999999999966</c:v>
                </c:pt>
                <c:pt idx="199">
                  <c:v>9.89999999999996</c:v>
                </c:pt>
                <c:pt idx="200">
                  <c:v>9.99999999999996</c:v>
                </c:pt>
              </c:numCache>
            </c:numRef>
          </c:xVal>
          <c:yVal>
            <c:numRef>
              <c:f>Sheet1!$C$1:$C$201</c:f>
              <c:numCache>
                <c:formatCode>General</c:formatCode>
                <c:ptCount val="201"/>
                <c:pt idx="4">
                  <c:v>0.0108506943267069</c:v>
                </c:pt>
                <c:pt idx="24">
                  <c:v>0.017313019090841</c:v>
                </c:pt>
                <c:pt idx="44">
                  <c:v>0.0318877540852117</c:v>
                </c:pt>
                <c:pt idx="64">
                  <c:v>0.0771604878734182</c:v>
                </c:pt>
                <c:pt idx="84">
                  <c:v>0.39062484741216</c:v>
                </c:pt>
                <c:pt idx="104">
                  <c:v>6.249960937744726</c:v>
                </c:pt>
                <c:pt idx="124">
                  <c:v>0.173611080970301</c:v>
                </c:pt>
                <c:pt idx="144">
                  <c:v>0.0516528898939627</c:v>
                </c:pt>
                <c:pt idx="164">
                  <c:v>0.0244140619039537</c:v>
                </c:pt>
                <c:pt idx="184">
                  <c:v>0.014172335400052</c:v>
                </c:pt>
              </c:numCache>
            </c:numRef>
          </c:yVal>
          <c:smooth val="1"/>
        </c:ser>
        <c:ser>
          <c:idx val="2"/>
          <c:order val="2"/>
          <c:marker>
            <c:symbol val="circle"/>
            <c:size val="7"/>
          </c:marker>
          <c:xVal>
            <c:numRef>
              <c:f>Sheet1!$A$1:$A$201</c:f>
              <c:numCache>
                <c:formatCode>General</c:formatCode>
                <c:ptCount val="201"/>
                <c:pt idx="0">
                  <c:v>-10.0</c:v>
                </c:pt>
                <c:pt idx="1">
                  <c:v>-9.9</c:v>
                </c:pt>
                <c:pt idx="2">
                  <c:v>-9.8</c:v>
                </c:pt>
                <c:pt idx="3">
                  <c:v>-9.700000000000001</c:v>
                </c:pt>
                <c:pt idx="4">
                  <c:v>-9.600000000000001</c:v>
                </c:pt>
                <c:pt idx="5">
                  <c:v>-9.500000000000001</c:v>
                </c:pt>
                <c:pt idx="6">
                  <c:v>-9.400000000000002</c:v>
                </c:pt>
                <c:pt idx="7">
                  <c:v>-9.300000000000002</c:v>
                </c:pt>
                <c:pt idx="8">
                  <c:v>-9.200000000000003</c:v>
                </c:pt>
                <c:pt idx="9">
                  <c:v>-9.100000000000003</c:v>
                </c:pt>
                <c:pt idx="10">
                  <c:v>-9.000000000000003</c:v>
                </c:pt>
                <c:pt idx="11">
                  <c:v>-8.900000000000003</c:v>
                </c:pt>
                <c:pt idx="12">
                  <c:v>-8.800000000000004</c:v>
                </c:pt>
                <c:pt idx="13">
                  <c:v>-8.700000000000005</c:v>
                </c:pt>
                <c:pt idx="14">
                  <c:v>-8.600000000000005</c:v>
                </c:pt>
                <c:pt idx="15">
                  <c:v>-8.500000000000005</c:v>
                </c:pt>
                <c:pt idx="16">
                  <c:v>-8.400000000000005</c:v>
                </c:pt>
                <c:pt idx="17">
                  <c:v>-8.300000000000005</c:v>
                </c:pt>
                <c:pt idx="18">
                  <c:v>-8.200000000000005</c:v>
                </c:pt>
                <c:pt idx="19">
                  <c:v>-8.100000000000007</c:v>
                </c:pt>
                <c:pt idx="20">
                  <c:v>-8.000000000000007</c:v>
                </c:pt>
                <c:pt idx="21">
                  <c:v>-7.900000000000007</c:v>
                </c:pt>
                <c:pt idx="22">
                  <c:v>-7.800000000000008</c:v>
                </c:pt>
                <c:pt idx="23">
                  <c:v>-7.700000000000008</c:v>
                </c:pt>
                <c:pt idx="24">
                  <c:v>-7.600000000000008</c:v>
                </c:pt>
                <c:pt idx="25">
                  <c:v>-7.500000000000009</c:v>
                </c:pt>
                <c:pt idx="26">
                  <c:v>-7.40000000000001</c:v>
                </c:pt>
                <c:pt idx="27">
                  <c:v>-7.30000000000001</c:v>
                </c:pt>
                <c:pt idx="28">
                  <c:v>-7.20000000000001</c:v>
                </c:pt>
                <c:pt idx="29">
                  <c:v>-7.100000000000009</c:v>
                </c:pt>
                <c:pt idx="30">
                  <c:v>-7.000000000000011</c:v>
                </c:pt>
                <c:pt idx="31">
                  <c:v>-6.900000000000011</c:v>
                </c:pt>
                <c:pt idx="32">
                  <c:v>-6.80000000000001</c:v>
                </c:pt>
                <c:pt idx="33">
                  <c:v>-6.700000000000012</c:v>
                </c:pt>
                <c:pt idx="34">
                  <c:v>-6.600000000000008</c:v>
                </c:pt>
                <c:pt idx="35">
                  <c:v>-6.500000000000012</c:v>
                </c:pt>
                <c:pt idx="36">
                  <c:v>-6.400000000000013</c:v>
                </c:pt>
                <c:pt idx="37">
                  <c:v>-6.30000000000001</c:v>
                </c:pt>
                <c:pt idx="38">
                  <c:v>-6.200000000000013</c:v>
                </c:pt>
                <c:pt idx="39">
                  <c:v>-6.100000000000014</c:v>
                </c:pt>
                <c:pt idx="40">
                  <c:v>-6.000000000000014</c:v>
                </c:pt>
                <c:pt idx="41">
                  <c:v>-5.900000000000014</c:v>
                </c:pt>
                <c:pt idx="42">
                  <c:v>-5.800000000000015</c:v>
                </c:pt>
                <c:pt idx="43">
                  <c:v>-5.700000000000015</c:v>
                </c:pt>
                <c:pt idx="44">
                  <c:v>-5.600000000000016</c:v>
                </c:pt>
                <c:pt idx="45">
                  <c:v>-5.500000000000016</c:v>
                </c:pt>
                <c:pt idx="46">
                  <c:v>-5.400000000000016</c:v>
                </c:pt>
                <c:pt idx="47">
                  <c:v>-5.300000000000017</c:v>
                </c:pt>
                <c:pt idx="48">
                  <c:v>-5.200000000000017</c:v>
                </c:pt>
                <c:pt idx="49">
                  <c:v>-5.100000000000017</c:v>
                </c:pt>
                <c:pt idx="50">
                  <c:v>-5.000000000000018</c:v>
                </c:pt>
                <c:pt idx="51">
                  <c:v>-4.900000000000018</c:v>
                </c:pt>
                <c:pt idx="52">
                  <c:v>-4.800000000000018</c:v>
                </c:pt>
                <c:pt idx="53">
                  <c:v>-4.700000000000019</c:v>
                </c:pt>
                <c:pt idx="54">
                  <c:v>-4.600000000000016</c:v>
                </c:pt>
                <c:pt idx="55">
                  <c:v>-4.50000000000002</c:v>
                </c:pt>
                <c:pt idx="56">
                  <c:v>-4.40000000000002</c:v>
                </c:pt>
                <c:pt idx="57">
                  <c:v>-4.30000000000002</c:v>
                </c:pt>
                <c:pt idx="58">
                  <c:v>-4.20000000000002</c:v>
                </c:pt>
                <c:pt idx="59">
                  <c:v>-4.100000000000021</c:v>
                </c:pt>
                <c:pt idx="60">
                  <c:v>-4.000000000000021</c:v>
                </c:pt>
                <c:pt idx="61">
                  <c:v>-3.900000000000021</c:v>
                </c:pt>
                <c:pt idx="62">
                  <c:v>-3.800000000000021</c:v>
                </c:pt>
                <c:pt idx="63">
                  <c:v>-3.700000000000021</c:v>
                </c:pt>
                <c:pt idx="64">
                  <c:v>-3.600000000000021</c:v>
                </c:pt>
                <c:pt idx="65">
                  <c:v>-3.500000000000021</c:v>
                </c:pt>
                <c:pt idx="66">
                  <c:v>-3.400000000000021</c:v>
                </c:pt>
                <c:pt idx="67">
                  <c:v>-3.300000000000021</c:v>
                </c:pt>
                <c:pt idx="68">
                  <c:v>-3.200000000000021</c:v>
                </c:pt>
                <c:pt idx="69">
                  <c:v>-3.100000000000021</c:v>
                </c:pt>
                <c:pt idx="70">
                  <c:v>-3.00000000000002</c:v>
                </c:pt>
                <c:pt idx="71">
                  <c:v>-2.90000000000002</c:v>
                </c:pt>
                <c:pt idx="72">
                  <c:v>-2.80000000000002</c:v>
                </c:pt>
                <c:pt idx="73">
                  <c:v>-2.70000000000002</c:v>
                </c:pt>
                <c:pt idx="74">
                  <c:v>-2.60000000000002</c:v>
                </c:pt>
                <c:pt idx="75">
                  <c:v>-2.50000000000002</c:v>
                </c:pt>
                <c:pt idx="76">
                  <c:v>-2.40000000000002</c:v>
                </c:pt>
                <c:pt idx="77">
                  <c:v>-2.30000000000002</c:v>
                </c:pt>
                <c:pt idx="78">
                  <c:v>-2.20000000000002</c:v>
                </c:pt>
                <c:pt idx="79">
                  <c:v>-2.10000000000002</c:v>
                </c:pt>
                <c:pt idx="80">
                  <c:v>-2.00000000000002</c:v>
                </c:pt>
                <c:pt idx="81">
                  <c:v>-1.900000000000019</c:v>
                </c:pt>
                <c:pt idx="82">
                  <c:v>-1.80000000000002</c:v>
                </c:pt>
                <c:pt idx="83">
                  <c:v>-1.70000000000002</c:v>
                </c:pt>
                <c:pt idx="84">
                  <c:v>-1.60000000000002</c:v>
                </c:pt>
                <c:pt idx="85">
                  <c:v>-1.50000000000002</c:v>
                </c:pt>
                <c:pt idx="86">
                  <c:v>-1.400000000000019</c:v>
                </c:pt>
                <c:pt idx="87">
                  <c:v>-1.30000000000002</c:v>
                </c:pt>
                <c:pt idx="88">
                  <c:v>-1.20000000000002</c:v>
                </c:pt>
                <c:pt idx="89">
                  <c:v>-1.10000000000002</c:v>
                </c:pt>
                <c:pt idx="90">
                  <c:v>-1.00000000000002</c:v>
                </c:pt>
                <c:pt idx="91">
                  <c:v>-0.900000000000019</c:v>
                </c:pt>
                <c:pt idx="92">
                  <c:v>-0.800000000000019</c:v>
                </c:pt>
                <c:pt idx="93">
                  <c:v>-0.700000000000019</c:v>
                </c:pt>
                <c:pt idx="94">
                  <c:v>-0.600000000000019</c:v>
                </c:pt>
                <c:pt idx="95">
                  <c:v>-0.500000000000019</c:v>
                </c:pt>
                <c:pt idx="96">
                  <c:v>-0.400000000000019</c:v>
                </c:pt>
                <c:pt idx="97">
                  <c:v>-0.300000000000019</c:v>
                </c:pt>
                <c:pt idx="98">
                  <c:v>-0.200000000000019</c:v>
                </c:pt>
                <c:pt idx="99">
                  <c:v>-0.100000000000019</c:v>
                </c:pt>
                <c:pt idx="100">
                  <c:v>-1.87905246917808E-14</c:v>
                </c:pt>
                <c:pt idx="101">
                  <c:v>0.0999999999999812</c:v>
                </c:pt>
                <c:pt idx="102">
                  <c:v>0.199999999999981</c:v>
                </c:pt>
                <c:pt idx="103">
                  <c:v>0.299999999999981</c:v>
                </c:pt>
                <c:pt idx="104">
                  <c:v>0.399999999999981</c:v>
                </c:pt>
                <c:pt idx="105">
                  <c:v>0.499999999999981</c:v>
                </c:pt>
                <c:pt idx="106">
                  <c:v>0.599999999999981</c:v>
                </c:pt>
                <c:pt idx="107">
                  <c:v>0.699999999999981</c:v>
                </c:pt>
                <c:pt idx="108">
                  <c:v>0.799999999999981</c:v>
                </c:pt>
                <c:pt idx="109">
                  <c:v>0.899999999999981</c:v>
                </c:pt>
                <c:pt idx="110">
                  <c:v>0.999999999999981</c:v>
                </c:pt>
                <c:pt idx="111">
                  <c:v>1.099999999999981</c:v>
                </c:pt>
                <c:pt idx="112">
                  <c:v>1.199999999999981</c:v>
                </c:pt>
                <c:pt idx="113">
                  <c:v>1.299999999999981</c:v>
                </c:pt>
                <c:pt idx="114">
                  <c:v>1.399999999999981</c:v>
                </c:pt>
                <c:pt idx="115">
                  <c:v>1.499999999999982</c:v>
                </c:pt>
                <c:pt idx="116">
                  <c:v>1.599999999999982</c:v>
                </c:pt>
                <c:pt idx="117">
                  <c:v>1.699999999999982</c:v>
                </c:pt>
                <c:pt idx="118">
                  <c:v>1.799999999999982</c:v>
                </c:pt>
                <c:pt idx="119">
                  <c:v>1.899999999999982</c:v>
                </c:pt>
                <c:pt idx="120">
                  <c:v>1.999999999999982</c:v>
                </c:pt>
                <c:pt idx="121">
                  <c:v>2.099999999999982</c:v>
                </c:pt>
                <c:pt idx="122">
                  <c:v>2.199999999999982</c:v>
                </c:pt>
                <c:pt idx="123">
                  <c:v>2.299999999999982</c:v>
                </c:pt>
                <c:pt idx="124">
                  <c:v>2.399999999999982</c:v>
                </c:pt>
                <c:pt idx="125">
                  <c:v>2.499999999999982</c:v>
                </c:pt>
                <c:pt idx="126">
                  <c:v>2.599999999999982</c:v>
                </c:pt>
                <c:pt idx="127">
                  <c:v>2.699999999999982</c:v>
                </c:pt>
                <c:pt idx="128">
                  <c:v>2.799999999999982</c:v>
                </c:pt>
                <c:pt idx="129">
                  <c:v>2.899999999999983</c:v>
                </c:pt>
                <c:pt idx="130">
                  <c:v>2.999999999999983</c:v>
                </c:pt>
                <c:pt idx="131">
                  <c:v>3.099999999999983</c:v>
                </c:pt>
                <c:pt idx="132">
                  <c:v>3.199999999999983</c:v>
                </c:pt>
                <c:pt idx="133">
                  <c:v>3.299999999999983</c:v>
                </c:pt>
                <c:pt idx="134">
                  <c:v>3.399999999999983</c:v>
                </c:pt>
                <c:pt idx="135">
                  <c:v>3.499999999999983</c:v>
                </c:pt>
                <c:pt idx="136">
                  <c:v>3.599999999999983</c:v>
                </c:pt>
                <c:pt idx="137">
                  <c:v>3.699999999999983</c:v>
                </c:pt>
                <c:pt idx="138">
                  <c:v>3.799999999999983</c:v>
                </c:pt>
                <c:pt idx="139">
                  <c:v>3.899999999999983</c:v>
                </c:pt>
                <c:pt idx="140">
                  <c:v>3.999999999999984</c:v>
                </c:pt>
                <c:pt idx="141">
                  <c:v>4.099999999999984</c:v>
                </c:pt>
                <c:pt idx="142">
                  <c:v>4.199999999999981</c:v>
                </c:pt>
                <c:pt idx="143">
                  <c:v>4.299999999999983</c:v>
                </c:pt>
                <c:pt idx="144">
                  <c:v>4.399999999999983</c:v>
                </c:pt>
                <c:pt idx="145">
                  <c:v>4.499999999999982</c:v>
                </c:pt>
                <c:pt idx="146">
                  <c:v>4.599999999999982</c:v>
                </c:pt>
                <c:pt idx="147">
                  <c:v>4.699999999999981</c:v>
                </c:pt>
                <c:pt idx="148">
                  <c:v>4.799999999999981</c:v>
                </c:pt>
                <c:pt idx="149">
                  <c:v>4.899999999999981</c:v>
                </c:pt>
                <c:pt idx="150">
                  <c:v>4.99999999999998</c:v>
                </c:pt>
                <c:pt idx="151">
                  <c:v>5.09999999999998</c:v>
                </c:pt>
                <c:pt idx="152">
                  <c:v>5.19999999999998</c:v>
                </c:pt>
                <c:pt idx="153">
                  <c:v>5.29999999999998</c:v>
                </c:pt>
                <c:pt idx="154">
                  <c:v>5.399999999999979</c:v>
                </c:pt>
                <c:pt idx="155">
                  <c:v>5.499999999999978</c:v>
                </c:pt>
                <c:pt idx="156">
                  <c:v>5.599999999999978</c:v>
                </c:pt>
                <c:pt idx="157">
                  <c:v>5.699999999999978</c:v>
                </c:pt>
                <c:pt idx="158">
                  <c:v>5.799999999999977</c:v>
                </c:pt>
                <c:pt idx="159">
                  <c:v>5.899999999999977</c:v>
                </c:pt>
                <c:pt idx="160">
                  <c:v>5.999999999999976</c:v>
                </c:pt>
                <c:pt idx="161">
                  <c:v>6.099999999999976</c:v>
                </c:pt>
                <c:pt idx="162">
                  <c:v>6.199999999999976</c:v>
                </c:pt>
                <c:pt idx="163">
                  <c:v>6.299999999999975</c:v>
                </c:pt>
                <c:pt idx="164">
                  <c:v>6.399999999999975</c:v>
                </c:pt>
                <c:pt idx="165">
                  <c:v>6.499999999999975</c:v>
                </c:pt>
                <c:pt idx="166">
                  <c:v>6.599999999999974</c:v>
                </c:pt>
                <c:pt idx="167">
                  <c:v>6.699999999999974</c:v>
                </c:pt>
                <c:pt idx="168">
                  <c:v>6.799999999999974</c:v>
                </c:pt>
                <c:pt idx="169">
                  <c:v>6.899999999999974</c:v>
                </c:pt>
                <c:pt idx="170">
                  <c:v>6.999999999999973</c:v>
                </c:pt>
                <c:pt idx="171">
                  <c:v>7.099999999999973</c:v>
                </c:pt>
                <c:pt idx="172">
                  <c:v>7.199999999999973</c:v>
                </c:pt>
                <c:pt idx="173">
                  <c:v>7.299999999999972</c:v>
                </c:pt>
                <c:pt idx="174">
                  <c:v>7.399999999999972</c:v>
                </c:pt>
                <c:pt idx="175">
                  <c:v>7.499999999999971</c:v>
                </c:pt>
                <c:pt idx="176">
                  <c:v>7.599999999999971</c:v>
                </c:pt>
                <c:pt idx="177">
                  <c:v>7.699999999999971</c:v>
                </c:pt>
                <c:pt idx="178">
                  <c:v>7.79999999999997</c:v>
                </c:pt>
                <c:pt idx="179">
                  <c:v>7.89999999999997</c:v>
                </c:pt>
                <c:pt idx="180">
                  <c:v>7.99999999999997</c:v>
                </c:pt>
                <c:pt idx="181">
                  <c:v>8.09999999999997</c:v>
                </c:pt>
                <c:pt idx="182">
                  <c:v>8.19999999999997</c:v>
                </c:pt>
                <c:pt idx="183">
                  <c:v>8.29999999999997</c:v>
                </c:pt>
                <c:pt idx="184">
                  <c:v>8.39999999999997</c:v>
                </c:pt>
                <c:pt idx="185">
                  <c:v>8.49999999999997</c:v>
                </c:pt>
                <c:pt idx="186">
                  <c:v>8.59999999999997</c:v>
                </c:pt>
                <c:pt idx="187">
                  <c:v>8.69999999999997</c:v>
                </c:pt>
                <c:pt idx="188">
                  <c:v>8.799999999999966</c:v>
                </c:pt>
                <c:pt idx="189">
                  <c:v>8.89999999999997</c:v>
                </c:pt>
                <c:pt idx="190">
                  <c:v>8.99999999999997</c:v>
                </c:pt>
                <c:pt idx="191">
                  <c:v>9.09999999999997</c:v>
                </c:pt>
                <c:pt idx="192">
                  <c:v>9.19999999999997</c:v>
                </c:pt>
                <c:pt idx="193">
                  <c:v>9.299999999999966</c:v>
                </c:pt>
                <c:pt idx="194">
                  <c:v>9.39999999999997</c:v>
                </c:pt>
                <c:pt idx="195">
                  <c:v>9.49999999999997</c:v>
                </c:pt>
                <c:pt idx="196">
                  <c:v>9.59999999999997</c:v>
                </c:pt>
                <c:pt idx="197">
                  <c:v>9.69999999999997</c:v>
                </c:pt>
                <c:pt idx="198">
                  <c:v>9.799999999999966</c:v>
                </c:pt>
                <c:pt idx="199">
                  <c:v>9.89999999999996</c:v>
                </c:pt>
                <c:pt idx="200">
                  <c:v>9.99999999999996</c:v>
                </c:pt>
              </c:numCache>
            </c:numRef>
          </c:xVal>
          <c:yVal>
            <c:numRef>
              <c:f>Sheet1!$D$1:$D$201</c:f>
              <c:numCache>
                <c:formatCode>General</c:formatCode>
                <c:ptCount val="201"/>
                <c:pt idx="14">
                  <c:v>0.013520821883169</c:v>
                </c:pt>
                <c:pt idx="34">
                  <c:v>0.0229568406116427</c:v>
                </c:pt>
                <c:pt idx="54">
                  <c:v>0.0472589769726377</c:v>
                </c:pt>
                <c:pt idx="74">
                  <c:v>0.147928972199854</c:v>
                </c:pt>
                <c:pt idx="94">
                  <c:v>2.777770061749655</c:v>
                </c:pt>
                <c:pt idx="114">
                  <c:v>0.510203821324594</c:v>
                </c:pt>
                <c:pt idx="134">
                  <c:v>0.0865051828282722</c:v>
                </c:pt>
                <c:pt idx="154">
                  <c:v>0.0342935516360239</c:v>
                </c:pt>
                <c:pt idx="174">
                  <c:v>0.0182615044145088</c:v>
                </c:pt>
                <c:pt idx="194">
                  <c:v>0.0113173380339822</c:v>
                </c:pt>
              </c:numCache>
            </c:numRef>
          </c:yVal>
          <c:smooth val="1"/>
        </c:ser>
        <c:axId val="567449128"/>
        <c:axId val="567452392"/>
      </c:scatterChart>
      <c:valAx>
        <c:axId val="567449128"/>
        <c:scaling>
          <c:orientation val="minMax"/>
          <c:max val="10.0"/>
          <c:min val="-10.0"/>
        </c:scaling>
        <c:axPos val="b"/>
        <c:numFmt formatCode="General" sourceLinked="1"/>
        <c:tickLblPos val="nextTo"/>
        <c:crossAx val="567452392"/>
        <c:crosses val="autoZero"/>
        <c:crossBetween val="midCat"/>
      </c:valAx>
      <c:valAx>
        <c:axId val="567452392"/>
        <c:scaling>
          <c:orientation val="minMax"/>
          <c:max val="10.0"/>
        </c:scaling>
        <c:axPos val="l"/>
        <c:majorGridlines/>
        <c:numFmt formatCode="General" sourceLinked="1"/>
        <c:tickLblPos val="nextTo"/>
        <c:crossAx val="567449128"/>
        <c:crosses val="autoZero"/>
        <c:crossBetween val="midCat"/>
        <c:majorUnit val="5.0"/>
      </c:valAx>
    </c:plotArea>
    <c:plotVisOnly val="1"/>
    <c:dispBlanksAs val="gap"/>
  </c:chart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Relationship Id="rId2" Type="http://schemas.openxmlformats.org/officeDocument/2006/relationships/image" Target="../media/image10.pict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ict"/><Relationship Id="rId4" Type="http://schemas.openxmlformats.org/officeDocument/2006/relationships/image" Target="../media/image14.pict"/><Relationship Id="rId1" Type="http://schemas.openxmlformats.org/officeDocument/2006/relationships/image" Target="../media/image11.pict"/><Relationship Id="rId2" Type="http://schemas.openxmlformats.org/officeDocument/2006/relationships/image" Target="../media/image12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0.37173</cdr:x>
      <cdr:y>0.5</cdr:y>
    </cdr:from>
    <cdr:to>
      <cdr:x>0.48292</cdr:x>
      <cdr:y>0.64182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54264" y="1302131"/>
          <a:ext cx="67428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dirty="0" smtClean="0"/>
            <a:t>-0.6</a:t>
          </a:r>
          <a:r>
            <a:rPr lang="en-US" dirty="0" smtClean="0">
              <a:latin typeface="Symbol" charset="2"/>
              <a:cs typeface="Symbol" charset="2"/>
            </a:rPr>
            <a:t>p</a:t>
          </a:r>
          <a:endParaRPr lang="en-US" dirty="0">
            <a:latin typeface="Symbol" charset="2"/>
            <a:cs typeface="Symbol" charset="2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AFAFE-13E5-4048-8024-9B75A66335E4}" type="datetimeFigureOut">
              <a:rPr lang="en-US" smtClean="0"/>
              <a:pPr/>
              <a:t>3/24/15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A8881-299A-5C4D-8DCC-6BB894FB9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oleObject" Target="../embeddings/Microsoft_Equation3.bin"/><Relationship Id="rId5" Type="http://schemas.openxmlformats.org/officeDocument/2006/relationships/oleObject" Target="../embeddings/Microsoft_Equation4.bin"/><Relationship Id="rId6" Type="http://schemas.openxmlformats.org/officeDocument/2006/relationships/oleObject" Target="../embeddings/Microsoft_Equation5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oleObject" Target="../embeddings/Microsoft_Equation9.bin"/><Relationship Id="rId5" Type="http://schemas.openxmlformats.org/officeDocument/2006/relationships/oleObject" Target="../embeddings/Microsoft_Equation10.bin"/><Relationship Id="rId6" Type="http://schemas.openxmlformats.org/officeDocument/2006/relationships/oleObject" Target="../embeddings/Microsoft_Equation11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3.bin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Case for Classical </a:t>
            </a:r>
            <a:r>
              <a:rPr lang="en-US" dirty="0" err="1" smtClean="0"/>
              <a:t>Spacetime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4384" y="4563904"/>
            <a:ext cx="5958554" cy="1491775"/>
          </a:xfrm>
          <a:ln>
            <a:solidFill>
              <a:srgbClr val="4F81BD"/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/>
              <a:t>Ken Wharton</a:t>
            </a:r>
          </a:p>
          <a:p>
            <a:r>
              <a:rPr lang="en-US" sz="2400" dirty="0" smtClean="0"/>
              <a:t>Department of Physics and Astronomy	</a:t>
            </a:r>
          </a:p>
          <a:p>
            <a:r>
              <a:rPr lang="en-US" sz="2400" dirty="0" smtClean="0"/>
              <a:t>San Jose State University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Reconcile QM and GR?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68240" y="2225040"/>
            <a:ext cx="2082800" cy="1087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</a:t>
            </a:r>
          </a:p>
          <a:p>
            <a:pPr algn="ctr"/>
            <a:r>
              <a:rPr lang="en-US" dirty="0" smtClean="0"/>
              <a:t>(In, and of, </a:t>
            </a:r>
            <a:r>
              <a:rPr lang="en-US" dirty="0" err="1" smtClean="0"/>
              <a:t>spacetime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13996" y="1247765"/>
            <a:ext cx="2716008" cy="461665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(The Standard View)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1137920" y="3952240"/>
            <a:ext cx="3464560" cy="1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3963" y="2316480"/>
            <a:ext cx="54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300480" y="4551680"/>
            <a:ext cx="2438400" cy="1016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QM, QFT</a:t>
            </a:r>
          </a:p>
          <a:p>
            <a:pPr algn="ctr"/>
            <a:r>
              <a:rPr lang="en-US" dirty="0" smtClean="0"/>
              <a:t>(Not in </a:t>
            </a:r>
            <a:r>
              <a:rPr lang="en-US" dirty="0" err="1" smtClean="0"/>
              <a:t>spacetime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45240" y="5994400"/>
            <a:ext cx="72014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8880" y="6187440"/>
            <a:ext cx="673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4897120" y="4064000"/>
            <a:ext cx="2211493" cy="1610360"/>
          </a:xfrm>
          <a:custGeom>
            <a:avLst/>
            <a:gdLst>
              <a:gd name="connsiteX0" fmla="*/ 508000 w 2211493"/>
              <a:gd name="connsiteY0" fmla="*/ 223520 h 1610360"/>
              <a:gd name="connsiteX1" fmla="*/ 0 w 2211493"/>
              <a:gd name="connsiteY1" fmla="*/ 782320 h 1610360"/>
              <a:gd name="connsiteX2" fmla="*/ 0 w 2211493"/>
              <a:gd name="connsiteY2" fmla="*/ 782320 h 1610360"/>
              <a:gd name="connsiteX3" fmla="*/ 528320 w 2211493"/>
              <a:gd name="connsiteY3" fmla="*/ 1503680 h 1610360"/>
              <a:gd name="connsiteX4" fmla="*/ 1838960 w 2211493"/>
              <a:gd name="connsiteY4" fmla="*/ 1422400 h 1610360"/>
              <a:gd name="connsiteX5" fmla="*/ 2072640 w 2211493"/>
              <a:gd name="connsiteY5" fmla="*/ 711200 h 1610360"/>
              <a:gd name="connsiteX6" fmla="*/ 2113280 w 2211493"/>
              <a:gd name="connsiteY6" fmla="*/ 91440 h 1610360"/>
              <a:gd name="connsiteX7" fmla="*/ 1483360 w 2211493"/>
              <a:gd name="connsiteY7" fmla="*/ 162560 h 1610360"/>
              <a:gd name="connsiteX8" fmla="*/ 508000 w 2211493"/>
              <a:gd name="connsiteY8" fmla="*/ 223520 h 161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1493" h="1610360">
                <a:moveTo>
                  <a:pt x="508000" y="223520"/>
                </a:moveTo>
                <a:lnTo>
                  <a:pt x="0" y="782320"/>
                </a:lnTo>
                <a:lnTo>
                  <a:pt x="0" y="782320"/>
                </a:lnTo>
                <a:cubicBezTo>
                  <a:pt x="88053" y="902547"/>
                  <a:pt x="221827" y="1397000"/>
                  <a:pt x="528320" y="1503680"/>
                </a:cubicBezTo>
                <a:cubicBezTo>
                  <a:pt x="834813" y="1610360"/>
                  <a:pt x="1581573" y="1554480"/>
                  <a:pt x="1838960" y="1422400"/>
                </a:cubicBezTo>
                <a:cubicBezTo>
                  <a:pt x="2096347" y="1290320"/>
                  <a:pt x="2026920" y="933027"/>
                  <a:pt x="2072640" y="711200"/>
                </a:cubicBezTo>
                <a:cubicBezTo>
                  <a:pt x="2118360" y="489373"/>
                  <a:pt x="2211493" y="182880"/>
                  <a:pt x="2113280" y="91440"/>
                </a:cubicBezTo>
                <a:cubicBezTo>
                  <a:pt x="2015067" y="0"/>
                  <a:pt x="1752600" y="140547"/>
                  <a:pt x="1483360" y="162560"/>
                </a:cubicBezTo>
                <a:cubicBezTo>
                  <a:pt x="1214120" y="184573"/>
                  <a:pt x="855980" y="204046"/>
                  <a:pt x="508000" y="223520"/>
                </a:cubicBezTo>
                <a:close/>
              </a:path>
            </a:pathLst>
          </a:custGeom>
          <a:effectLst>
            <a:glow rad="101600">
              <a:schemeClr val="accent2"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Quantum </a:t>
            </a:r>
          </a:p>
          <a:p>
            <a:pPr algn="ctr"/>
            <a:r>
              <a:rPr lang="en-US" dirty="0" smtClean="0"/>
              <a:t>Gravity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5130801" y="3291840"/>
            <a:ext cx="3637241" cy="923330"/>
            <a:chOff x="5130801" y="3291840"/>
            <a:chExt cx="3637241" cy="923330"/>
          </a:xfrm>
        </p:grpSpPr>
        <p:cxnSp>
          <p:nvCxnSpPr>
            <p:cNvPr id="21" name="Straight Arrow Connector 20"/>
            <p:cNvCxnSpPr/>
            <p:nvPr/>
          </p:nvCxnSpPr>
          <p:spPr>
            <a:xfrm rot="16200000" flipV="1">
              <a:off x="4952023" y="3722663"/>
              <a:ext cx="520115" cy="1625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V="1">
              <a:off x="5460023" y="3793783"/>
              <a:ext cx="520115" cy="203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5957863" y="3803943"/>
              <a:ext cx="5201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6511980" y="3748460"/>
              <a:ext cx="519321" cy="1117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108613" y="3291840"/>
              <a:ext cx="16594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Hamiltonian GR</a:t>
              </a:r>
            </a:p>
            <a:p>
              <a:pPr algn="ctr"/>
              <a:r>
                <a:rPr lang="en-US" dirty="0" smtClean="0"/>
                <a:t>is emergent,</a:t>
              </a:r>
            </a:p>
            <a:p>
              <a:pPr algn="ctr"/>
              <a:r>
                <a:rPr lang="en-US" dirty="0" smtClean="0"/>
                <a:t>at large scales.</a:t>
              </a:r>
              <a:endParaRPr lang="en-US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730499" y="4047589"/>
            <a:ext cx="1119492" cy="1521679"/>
            <a:chOff x="3730499" y="4047589"/>
            <a:chExt cx="1119492" cy="1521679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3912193" y="47040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912193" y="5120640"/>
              <a:ext cx="680127" cy="101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3912193" y="55676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730499" y="4047589"/>
              <a:ext cx="11194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Use QFT</a:t>
              </a:r>
            </a:p>
            <a:p>
              <a:r>
                <a:rPr lang="en-US" dirty="0" smtClean="0"/>
                <a:t>as a guide</a:t>
              </a:r>
              <a:endParaRPr lang="en-US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305040" y="4496415"/>
            <a:ext cx="1495722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Spacetime</a:t>
            </a:r>
            <a:r>
              <a:rPr lang="en-US" dirty="0" smtClean="0"/>
              <a:t> is</a:t>
            </a:r>
          </a:p>
          <a:p>
            <a:pPr algn="ctr"/>
            <a:r>
              <a:rPr lang="en-US" dirty="0" smtClean="0"/>
              <a:t>therefore also</a:t>
            </a:r>
          </a:p>
          <a:p>
            <a:pPr algn="ctr"/>
            <a:r>
              <a:rPr lang="en-US" dirty="0" smtClean="0"/>
              <a:t>emergent.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201156" y="1869440"/>
            <a:ext cx="3579453" cy="4004826"/>
            <a:chOff x="201156" y="1869440"/>
            <a:chExt cx="3579453" cy="4004826"/>
          </a:xfrm>
        </p:grpSpPr>
        <p:sp>
          <p:nvSpPr>
            <p:cNvPr id="5" name="TextBox 4"/>
            <p:cNvSpPr txBox="1"/>
            <p:nvPr/>
          </p:nvSpPr>
          <p:spPr>
            <a:xfrm>
              <a:off x="1342058" y="2501146"/>
              <a:ext cx="243855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Big things look Classical, </a:t>
              </a:r>
            </a:p>
            <a:p>
              <a:pPr algn="ctr"/>
              <a:r>
                <a:rPr lang="en-US" dirty="0" smtClean="0"/>
                <a:t>but underneath they </a:t>
              </a:r>
            </a:p>
            <a:p>
              <a:pPr algn="ctr"/>
              <a:r>
                <a:rPr lang="en-US" dirty="0" smtClean="0"/>
                <a:t>are *really* Quantum.</a:t>
              </a:r>
            </a:p>
            <a:p>
              <a:pPr algn="ctr"/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1156" y="5504934"/>
              <a:ext cx="1421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Fundamental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4160" y="1869440"/>
              <a:ext cx="1060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Apparent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Approach Not Taken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85173" y="4561840"/>
            <a:ext cx="2082800" cy="1087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</a:t>
            </a:r>
          </a:p>
          <a:p>
            <a:pPr algn="ctr"/>
            <a:r>
              <a:rPr lang="en-US" dirty="0" smtClean="0"/>
              <a:t>(In, and of, </a:t>
            </a:r>
            <a:r>
              <a:rPr lang="en-US" dirty="0" err="1" smtClean="0"/>
              <a:t>spacetime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47723" y="2062183"/>
            <a:ext cx="31704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Psi-Epistemic/</a:t>
            </a:r>
            <a:r>
              <a:rPr lang="en-US" dirty="0" err="1" smtClean="0"/>
              <a:t>Qbist</a:t>
            </a:r>
            <a:r>
              <a:rPr lang="en-US" dirty="0" smtClean="0"/>
              <a:t> Viewpoint:</a:t>
            </a:r>
          </a:p>
          <a:p>
            <a:pPr algn="ctr"/>
            <a:r>
              <a:rPr lang="en-US" dirty="0" smtClean="0"/>
              <a:t>Quantum States are states of</a:t>
            </a:r>
          </a:p>
          <a:p>
            <a:pPr algn="ctr"/>
            <a:r>
              <a:rPr lang="en-US" dirty="0" smtClean="0"/>
              <a:t>knowledge, not states of reality.</a:t>
            </a: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96642" y="1257925"/>
            <a:ext cx="3038061" cy="461665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(Einstein’s Perspective)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1137920" y="3952240"/>
            <a:ext cx="3464560" cy="1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4160" y="1869440"/>
            <a:ext cx="1060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Apparent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292099" y="2296160"/>
            <a:ext cx="2438400" cy="1016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QM, QFT</a:t>
            </a:r>
          </a:p>
          <a:p>
            <a:pPr algn="ctr"/>
            <a:r>
              <a:rPr lang="en-US" dirty="0" smtClean="0"/>
              <a:t>(Configuration Space/</a:t>
            </a:r>
          </a:p>
          <a:p>
            <a:pPr algn="ctr"/>
            <a:r>
              <a:rPr lang="en-US" dirty="0" smtClean="0"/>
              <a:t>Field </a:t>
            </a:r>
            <a:r>
              <a:rPr lang="en-US" dirty="0" err="1" smtClean="0"/>
              <a:t>Functionals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45240" y="5994400"/>
            <a:ext cx="72014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8880" y="6187440"/>
            <a:ext cx="673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1359332" y="4215170"/>
            <a:ext cx="2211493" cy="1610360"/>
          </a:xfrm>
          <a:custGeom>
            <a:avLst/>
            <a:gdLst>
              <a:gd name="connsiteX0" fmla="*/ 508000 w 2211493"/>
              <a:gd name="connsiteY0" fmla="*/ 223520 h 1610360"/>
              <a:gd name="connsiteX1" fmla="*/ 0 w 2211493"/>
              <a:gd name="connsiteY1" fmla="*/ 782320 h 1610360"/>
              <a:gd name="connsiteX2" fmla="*/ 0 w 2211493"/>
              <a:gd name="connsiteY2" fmla="*/ 782320 h 1610360"/>
              <a:gd name="connsiteX3" fmla="*/ 528320 w 2211493"/>
              <a:gd name="connsiteY3" fmla="*/ 1503680 h 1610360"/>
              <a:gd name="connsiteX4" fmla="*/ 1838960 w 2211493"/>
              <a:gd name="connsiteY4" fmla="*/ 1422400 h 1610360"/>
              <a:gd name="connsiteX5" fmla="*/ 2072640 w 2211493"/>
              <a:gd name="connsiteY5" fmla="*/ 711200 h 1610360"/>
              <a:gd name="connsiteX6" fmla="*/ 2113280 w 2211493"/>
              <a:gd name="connsiteY6" fmla="*/ 91440 h 1610360"/>
              <a:gd name="connsiteX7" fmla="*/ 1483360 w 2211493"/>
              <a:gd name="connsiteY7" fmla="*/ 162560 h 1610360"/>
              <a:gd name="connsiteX8" fmla="*/ 508000 w 2211493"/>
              <a:gd name="connsiteY8" fmla="*/ 223520 h 161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1493" h="1610360">
                <a:moveTo>
                  <a:pt x="508000" y="223520"/>
                </a:moveTo>
                <a:lnTo>
                  <a:pt x="0" y="782320"/>
                </a:lnTo>
                <a:lnTo>
                  <a:pt x="0" y="782320"/>
                </a:lnTo>
                <a:cubicBezTo>
                  <a:pt x="88053" y="902547"/>
                  <a:pt x="221827" y="1397000"/>
                  <a:pt x="528320" y="1503680"/>
                </a:cubicBezTo>
                <a:cubicBezTo>
                  <a:pt x="834813" y="1610360"/>
                  <a:pt x="1581573" y="1554480"/>
                  <a:pt x="1838960" y="1422400"/>
                </a:cubicBezTo>
                <a:cubicBezTo>
                  <a:pt x="2096347" y="1290320"/>
                  <a:pt x="2026920" y="933027"/>
                  <a:pt x="2072640" y="711200"/>
                </a:cubicBezTo>
                <a:cubicBezTo>
                  <a:pt x="2118360" y="489373"/>
                  <a:pt x="2211493" y="182880"/>
                  <a:pt x="2113280" y="91440"/>
                </a:cubicBezTo>
                <a:cubicBezTo>
                  <a:pt x="2015067" y="0"/>
                  <a:pt x="1752600" y="140547"/>
                  <a:pt x="1483360" y="162560"/>
                </a:cubicBezTo>
                <a:cubicBezTo>
                  <a:pt x="1214120" y="184573"/>
                  <a:pt x="855980" y="204046"/>
                  <a:pt x="508000" y="223520"/>
                </a:cubicBezTo>
                <a:close/>
              </a:path>
            </a:pathLst>
          </a:custGeom>
          <a:effectLst>
            <a:glow rad="101600">
              <a:schemeClr val="accent2"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Deeper</a:t>
            </a:r>
          </a:p>
          <a:p>
            <a:pPr algn="ctr"/>
            <a:r>
              <a:rPr lang="en-US" dirty="0" smtClean="0"/>
              <a:t>Explanation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656120" y="3291840"/>
            <a:ext cx="2899859" cy="772954"/>
            <a:chOff x="5130801" y="3291840"/>
            <a:chExt cx="2899859" cy="772954"/>
          </a:xfrm>
        </p:grpSpPr>
        <p:cxnSp>
          <p:nvCxnSpPr>
            <p:cNvPr id="21" name="Straight Arrow Connector 20"/>
            <p:cNvCxnSpPr/>
            <p:nvPr/>
          </p:nvCxnSpPr>
          <p:spPr>
            <a:xfrm rot="16200000" flipV="1">
              <a:off x="4952023" y="3722663"/>
              <a:ext cx="520115" cy="1625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V="1">
              <a:off x="5460023" y="3793783"/>
              <a:ext cx="520115" cy="203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5957863" y="3803943"/>
              <a:ext cx="5201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6511980" y="3748460"/>
              <a:ext cx="519321" cy="1117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845994" y="329184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740659" y="4027269"/>
            <a:ext cx="1119492" cy="1541999"/>
            <a:chOff x="3740659" y="4027269"/>
            <a:chExt cx="1119492" cy="1541999"/>
          </a:xfrm>
        </p:grpSpPr>
        <p:cxnSp>
          <p:nvCxnSpPr>
            <p:cNvPr id="30" name="Straight Arrow Connector 29"/>
            <p:cNvCxnSpPr/>
            <p:nvPr/>
          </p:nvCxnSpPr>
          <p:spPr>
            <a:xfrm flipH="1">
              <a:off x="3912193" y="47040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3912193" y="5120640"/>
              <a:ext cx="680127" cy="101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3912193" y="55676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740659" y="4027269"/>
              <a:ext cx="11194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 Use GR</a:t>
              </a:r>
            </a:p>
            <a:p>
              <a:r>
                <a:rPr lang="en-US" dirty="0" smtClean="0"/>
                <a:t>as a guide</a:t>
              </a:r>
              <a:endParaRPr lang="en-US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712570" y="3139440"/>
            <a:ext cx="3095719" cy="1200329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Could the fundamental entities</a:t>
            </a:r>
          </a:p>
          <a:p>
            <a:pPr algn="ctr"/>
            <a:r>
              <a:rPr lang="en-US" dirty="0" smtClean="0"/>
              <a:t>in such an approach to</a:t>
            </a:r>
          </a:p>
          <a:p>
            <a:pPr algn="ctr"/>
            <a:r>
              <a:rPr lang="en-US" dirty="0" smtClean="0"/>
              <a:t>quantum gravity could</a:t>
            </a:r>
          </a:p>
          <a:p>
            <a:pPr algn="ctr"/>
            <a:r>
              <a:rPr lang="en-US" dirty="0" smtClean="0"/>
              <a:t>live in ordinary </a:t>
            </a:r>
            <a:r>
              <a:rPr lang="en-US" dirty="0" err="1" smtClean="0"/>
              <a:t>spacetime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34461" y="5432028"/>
            <a:ext cx="142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Fundamental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31880" y="366117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Restricted</a:t>
            </a:r>
          </a:p>
          <a:p>
            <a:r>
              <a:rPr lang="en-US" dirty="0" smtClean="0"/>
              <a:t>Knowledge?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818680" y="4705668"/>
            <a:ext cx="1284163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Spacetimed</a:t>
            </a:r>
            <a:endParaRPr lang="en-US" dirty="0" smtClean="0"/>
          </a:p>
          <a:p>
            <a:pPr algn="ctr"/>
            <a:r>
              <a:rPr lang="en-US" dirty="0" smtClean="0"/>
              <a:t>Quanta?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36" grpId="0" animBg="1"/>
      <p:bldP spid="31" grpId="0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No-Hidden Variable Theorems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85173" y="4561840"/>
            <a:ext cx="2082800" cy="1087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SR</a:t>
            </a:r>
          </a:p>
          <a:p>
            <a:pPr algn="ctr"/>
            <a:r>
              <a:rPr lang="en-US" dirty="0" smtClean="0"/>
              <a:t>(Local Causality)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1137920" y="3952240"/>
            <a:ext cx="3464560" cy="1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4160" y="1869440"/>
            <a:ext cx="1167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Apparent?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292099" y="2296160"/>
            <a:ext cx="2438400" cy="1016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QM </a:t>
            </a:r>
          </a:p>
          <a:p>
            <a:pPr algn="ctr"/>
            <a:r>
              <a:rPr lang="en-US" dirty="0" smtClean="0"/>
              <a:t>(Configuration Space)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45240" y="5994400"/>
            <a:ext cx="72014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37"/>
          <p:cNvGrpSpPr/>
          <p:nvPr/>
        </p:nvGrpSpPr>
        <p:grpSpPr>
          <a:xfrm>
            <a:off x="1656120" y="3291840"/>
            <a:ext cx="2899859" cy="772954"/>
            <a:chOff x="5130801" y="3291840"/>
            <a:chExt cx="2899859" cy="772954"/>
          </a:xfrm>
        </p:grpSpPr>
        <p:cxnSp>
          <p:nvCxnSpPr>
            <p:cNvPr id="21" name="Straight Arrow Connector 20"/>
            <p:cNvCxnSpPr/>
            <p:nvPr/>
          </p:nvCxnSpPr>
          <p:spPr>
            <a:xfrm rot="16200000" flipV="1">
              <a:off x="4952023" y="3722663"/>
              <a:ext cx="520115" cy="1625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V="1">
              <a:off x="5460023" y="3793783"/>
              <a:ext cx="520115" cy="203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5957863" y="3803943"/>
              <a:ext cx="5201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6511980" y="3748460"/>
              <a:ext cx="519321" cy="1117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845994" y="329184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3740659" y="4027269"/>
            <a:ext cx="851661" cy="1541999"/>
            <a:chOff x="3740659" y="4027269"/>
            <a:chExt cx="851661" cy="1541999"/>
          </a:xfrm>
        </p:grpSpPr>
        <p:cxnSp>
          <p:nvCxnSpPr>
            <p:cNvPr id="30" name="Straight Arrow Connector 29"/>
            <p:cNvCxnSpPr/>
            <p:nvPr/>
          </p:nvCxnSpPr>
          <p:spPr>
            <a:xfrm flipH="1">
              <a:off x="3912193" y="47040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3912193" y="5120640"/>
              <a:ext cx="680127" cy="101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3912193" y="5567680"/>
              <a:ext cx="68012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740659" y="4027269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 </a:t>
              </a:r>
              <a:endParaRPr lang="en-US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925325" y="1301710"/>
            <a:ext cx="3482932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Bell’s Theorem, among other no-go</a:t>
            </a:r>
          </a:p>
          <a:p>
            <a:pPr algn="ctr"/>
            <a:r>
              <a:rPr lang="en-US" dirty="0" smtClean="0"/>
              <a:t>theorems, seems to rule out</a:t>
            </a:r>
          </a:p>
          <a:p>
            <a:pPr algn="ctr"/>
            <a:r>
              <a:rPr lang="en-US" dirty="0" smtClean="0"/>
              <a:t>this entire line of inquiry.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438" y="5516880"/>
            <a:ext cx="1528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Fundamental?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31880" y="3752612"/>
            <a:ext cx="4006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Restricted</a:t>
            </a:r>
          </a:p>
          <a:p>
            <a:r>
              <a:rPr lang="en-US" dirty="0" smtClean="0"/>
              <a:t>Knowledge (Localized Hidden Variables)</a:t>
            </a:r>
            <a:endParaRPr lang="en-US" dirty="0"/>
          </a:p>
        </p:txBody>
      </p:sp>
      <p:sp>
        <p:nvSpPr>
          <p:cNvPr id="26" name="Multiply 25"/>
          <p:cNvSpPr/>
          <p:nvPr/>
        </p:nvSpPr>
        <p:spPr>
          <a:xfrm>
            <a:off x="1482518" y="4561840"/>
            <a:ext cx="1849962" cy="1005840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852362" y="2359243"/>
            <a:ext cx="20691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But SR is not GR...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And GR need not be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Hamiltonian-GR.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98040" y="3013948"/>
            <a:ext cx="3020434" cy="1477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All no-go theorems assume the hidden variables are independent of the future experimental geometry.</a:t>
            </a:r>
          </a:p>
          <a:p>
            <a:pPr algn="ctr"/>
            <a:r>
              <a:rPr lang="en-US" dirty="0" smtClean="0"/>
              <a:t>(Statistical Independence)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9" grpId="0" build="p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43" y="18319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Exhibit A:</a:t>
            </a:r>
            <a:r>
              <a:rPr lang="en-US" sz="3600" dirty="0" smtClean="0"/>
              <a:t> Closed Time-Like Curves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703837" y="4792144"/>
            <a:ext cx="3114479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Such solutions are only present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Lagrangian</a:t>
            </a:r>
            <a:r>
              <a:rPr lang="en-US" dirty="0" smtClean="0"/>
              <a:t>-GR, where one</a:t>
            </a:r>
          </a:p>
          <a:p>
            <a:r>
              <a:rPr lang="en-US" dirty="0" smtClean="0"/>
              <a:t>solves everything ``all at once’’. </a:t>
            </a:r>
            <a:endParaRPr lang="en-US" dirty="0"/>
          </a:p>
        </p:txBody>
      </p:sp>
      <p:grpSp>
        <p:nvGrpSpPr>
          <p:cNvPr id="3" name="Group 24"/>
          <p:cNvGrpSpPr/>
          <p:nvPr/>
        </p:nvGrpSpPr>
        <p:grpSpPr>
          <a:xfrm>
            <a:off x="3413226" y="3491092"/>
            <a:ext cx="2165871" cy="886634"/>
            <a:chOff x="3413226" y="3491092"/>
            <a:chExt cx="2165871" cy="886634"/>
          </a:xfrm>
        </p:grpSpPr>
        <p:sp>
          <p:nvSpPr>
            <p:cNvPr id="6" name="Oval 5"/>
            <p:cNvSpPr/>
            <p:nvPr/>
          </p:nvSpPr>
          <p:spPr>
            <a:xfrm>
              <a:off x="3413226" y="3662892"/>
              <a:ext cx="2165871" cy="544331"/>
            </a:xfrm>
            <a:prstGeom prst="ellipse">
              <a:avLst/>
            </a:prstGeom>
            <a:noFill/>
            <a:ln w="381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755357" flipV="1">
              <a:off x="3736784" y="3937707"/>
              <a:ext cx="341008" cy="36311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755357" flipV="1">
              <a:off x="4783858" y="4025667"/>
              <a:ext cx="341008" cy="36311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844643" flipH="1" flipV="1">
              <a:off x="4806538" y="3502721"/>
              <a:ext cx="341008" cy="36311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844643" flipH="1" flipV="1">
              <a:off x="3890242" y="3480041"/>
              <a:ext cx="341008" cy="363110"/>
            </a:xfrm>
            <a:prstGeom prst="rect">
              <a:avLst/>
            </a:prstGeom>
          </p:spPr>
        </p:pic>
      </p:grpSp>
      <p:grpSp>
        <p:nvGrpSpPr>
          <p:cNvPr id="4" name="Group 23"/>
          <p:cNvGrpSpPr/>
          <p:nvPr/>
        </p:nvGrpSpPr>
        <p:grpSpPr>
          <a:xfrm>
            <a:off x="3094352" y="3095592"/>
            <a:ext cx="2882453" cy="1398171"/>
            <a:chOff x="3094352" y="3095592"/>
            <a:chExt cx="2882453" cy="139817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481928" flipV="1">
              <a:off x="5635797" y="3423360"/>
              <a:ext cx="341008" cy="36311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509784" flipV="1">
              <a:off x="3797531" y="3084541"/>
              <a:ext cx="341008" cy="36311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3090216" flipH="1" flipV="1">
              <a:off x="3210359" y="3916519"/>
              <a:ext cx="341008" cy="363110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3094352" y="3364718"/>
              <a:ext cx="2858957" cy="1129045"/>
            </a:xfrm>
            <a:prstGeom prst="ellipse">
              <a:avLst/>
            </a:prstGeom>
            <a:noFill/>
            <a:ln w="381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2691929" y="2885170"/>
            <a:ext cx="3662048" cy="1853503"/>
            <a:chOff x="2691929" y="2885170"/>
            <a:chExt cx="3662048" cy="185350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3356122" y="2891645"/>
              <a:ext cx="341008" cy="36311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5362829" y="2885170"/>
              <a:ext cx="341008" cy="36311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3549304" y="4321851"/>
              <a:ext cx="341008" cy="36311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5362829" y="4252583"/>
              <a:ext cx="341008" cy="363110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2691929" y="3133039"/>
              <a:ext cx="3662048" cy="1605634"/>
            </a:xfrm>
            <a:prstGeom prst="ellipse">
              <a:avLst/>
            </a:prstGeom>
            <a:noFill/>
            <a:ln w="381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Can 25"/>
          <p:cNvSpPr/>
          <p:nvPr/>
        </p:nvSpPr>
        <p:spPr>
          <a:xfrm>
            <a:off x="4290617" y="1678352"/>
            <a:ext cx="419567" cy="4037121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1000"/>
                </a:schemeClr>
              </a:gs>
            </a:gsLst>
            <a:lin ang="16200000" scaled="0"/>
            <a:tileRect/>
          </a:gra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rot="5400000" flipH="1" flipV="1">
            <a:off x="3064643" y="2781434"/>
            <a:ext cx="2930673" cy="23477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481901" y="3941203"/>
            <a:ext cx="417145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2360453" y="3554904"/>
            <a:ext cx="4297835" cy="23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579097" y="2120622"/>
            <a:ext cx="7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Space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653360" y="3851617"/>
            <a:ext cx="7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Space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537826" y="1232972"/>
            <a:ext cx="1309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Time, Space</a:t>
            </a:r>
            <a:endParaRPr lang="en-US" dirty="0"/>
          </a:p>
        </p:txBody>
      </p:sp>
      <p:sp>
        <p:nvSpPr>
          <p:cNvPr id="36" name="Curved Right Arrow 35"/>
          <p:cNvSpPr/>
          <p:nvPr/>
        </p:nvSpPr>
        <p:spPr>
          <a:xfrm flipH="1" flipV="1">
            <a:off x="4766884" y="1678352"/>
            <a:ext cx="221390" cy="44227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Curved Right Arrow 36"/>
          <p:cNvSpPr/>
          <p:nvPr/>
        </p:nvSpPr>
        <p:spPr>
          <a:xfrm>
            <a:off x="3994872" y="1678352"/>
            <a:ext cx="221390" cy="44227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3360" y="1470384"/>
            <a:ext cx="2159566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The “</a:t>
            </a:r>
            <a:r>
              <a:rPr lang="en-US" dirty="0" err="1" smtClean="0"/>
              <a:t>Tipler</a:t>
            </a:r>
            <a:r>
              <a:rPr lang="en-US" dirty="0" smtClean="0"/>
              <a:t>” Cylinder</a:t>
            </a:r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3415121" y="3621311"/>
            <a:ext cx="2281157" cy="614262"/>
          </a:xfrm>
          <a:custGeom>
            <a:avLst/>
            <a:gdLst>
              <a:gd name="connsiteX0" fmla="*/ 281601 w 2281157"/>
              <a:gd name="connsiteY0" fmla="*/ 495190 h 614262"/>
              <a:gd name="connsiteX1" fmla="*/ 1143413 w 2281157"/>
              <a:gd name="connsiteY1" fmla="*/ 597252 h 614262"/>
              <a:gd name="connsiteX2" fmla="*/ 2141301 w 2281157"/>
              <a:gd name="connsiteY2" fmla="*/ 393128 h 614262"/>
              <a:gd name="connsiteX3" fmla="*/ 1982546 w 2281157"/>
              <a:gd name="connsiteY3" fmla="*/ 143643 h 614262"/>
              <a:gd name="connsiteX4" fmla="*/ 1075375 w 2281157"/>
              <a:gd name="connsiteY4" fmla="*/ 7560 h 614262"/>
              <a:gd name="connsiteX5" fmla="*/ 202223 w 2281157"/>
              <a:gd name="connsiteY5" fmla="*/ 98282 h 614262"/>
              <a:gd name="connsiteX6" fmla="*/ 20789 w 2281157"/>
              <a:gd name="connsiteY6" fmla="*/ 404468 h 614262"/>
              <a:gd name="connsiteX7" fmla="*/ 326959 w 2281157"/>
              <a:gd name="connsiteY7" fmla="*/ 517870 h 614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1157" h="614262">
                <a:moveTo>
                  <a:pt x="281601" y="495190"/>
                </a:moveTo>
                <a:cubicBezTo>
                  <a:pt x="557532" y="554726"/>
                  <a:pt x="833463" y="614262"/>
                  <a:pt x="1143413" y="597252"/>
                </a:cubicBezTo>
                <a:cubicBezTo>
                  <a:pt x="1453363" y="580242"/>
                  <a:pt x="2001446" y="468730"/>
                  <a:pt x="2141301" y="393128"/>
                </a:cubicBezTo>
                <a:cubicBezTo>
                  <a:pt x="2281157" y="317527"/>
                  <a:pt x="2160200" y="207904"/>
                  <a:pt x="1982546" y="143643"/>
                </a:cubicBezTo>
                <a:cubicBezTo>
                  <a:pt x="1804892" y="79382"/>
                  <a:pt x="1372095" y="15120"/>
                  <a:pt x="1075375" y="7560"/>
                </a:cubicBezTo>
                <a:cubicBezTo>
                  <a:pt x="778655" y="0"/>
                  <a:pt x="377987" y="32131"/>
                  <a:pt x="202223" y="98282"/>
                </a:cubicBezTo>
                <a:cubicBezTo>
                  <a:pt x="26459" y="164433"/>
                  <a:pt x="0" y="334537"/>
                  <a:pt x="20789" y="404468"/>
                </a:cubicBezTo>
                <a:cubicBezTo>
                  <a:pt x="41578" y="474399"/>
                  <a:pt x="184268" y="496134"/>
                  <a:pt x="326959" y="51787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4000" y="4958963"/>
            <a:ext cx="3017886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In closed </a:t>
            </a:r>
            <a:r>
              <a:rPr lang="en-US" dirty="0" err="1" smtClean="0"/>
              <a:t>timelike</a:t>
            </a:r>
            <a:r>
              <a:rPr lang="en-US" dirty="0" smtClean="0"/>
              <a:t> curves, local </a:t>
            </a:r>
          </a:p>
          <a:p>
            <a:r>
              <a:rPr lang="en-US" dirty="0" smtClean="0"/>
              <a:t>variables </a:t>
            </a:r>
            <a:r>
              <a:rPr lang="en-US" u="sng" dirty="0" smtClean="0"/>
              <a:t>do</a:t>
            </a:r>
            <a:r>
              <a:rPr lang="en-US" dirty="0" smtClean="0"/>
              <a:t> depend on a</a:t>
            </a:r>
          </a:p>
          <a:p>
            <a:r>
              <a:rPr lang="en-US" dirty="0" smtClean="0"/>
              <a:t>future </a:t>
            </a:r>
            <a:r>
              <a:rPr lang="en-US" dirty="0" err="1" smtClean="0"/>
              <a:t>spacetime</a:t>
            </a:r>
            <a:r>
              <a:rPr lang="en-US" dirty="0" smtClean="0"/>
              <a:t> geometry!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73038"/>
            <a:ext cx="85217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Exhibit B</a:t>
            </a:r>
            <a:r>
              <a:rPr lang="en-US" sz="3600" dirty="0" smtClean="0"/>
              <a:t>:  Generic Action Principles</a:t>
            </a:r>
            <a:endParaRPr lang="en-US" sz="3600" dirty="0"/>
          </a:p>
        </p:txBody>
      </p:sp>
      <p:grpSp>
        <p:nvGrpSpPr>
          <p:cNvPr id="3" name="Group 36"/>
          <p:cNvGrpSpPr/>
          <p:nvPr/>
        </p:nvGrpSpPr>
        <p:grpSpPr>
          <a:xfrm>
            <a:off x="5180012" y="1566801"/>
            <a:ext cx="1360488" cy="1295400"/>
            <a:chOff x="2093912" y="4038600"/>
            <a:chExt cx="1360488" cy="1295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9400" y="4184650"/>
              <a:ext cx="635000" cy="901700"/>
            </a:xfrm>
            <a:prstGeom prst="rect">
              <a:avLst/>
            </a:prstGeom>
          </p:spPr>
        </p:pic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2209800" y="4966970"/>
            <a:ext cx="431800" cy="367030"/>
          </p:xfrm>
          <a:graphic>
            <a:graphicData uri="http://schemas.openxmlformats.org/presentationml/2006/ole">
              <p:oleObj spid="_x0000_s45071" name="Equation" r:id="rId4" imgW="241300" imgH="215900" progId="Equation.3">
                <p:embed/>
              </p:oleObj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2093912" y="4038600"/>
            <a:ext cx="496888" cy="452437"/>
          </p:xfrm>
          <a:graphic>
            <a:graphicData uri="http://schemas.openxmlformats.org/presentationml/2006/ole">
              <p:oleObj spid="_x0000_s45072" name="Equation" r:id="rId5" imgW="292100" imgH="266700" progId="Equation.3">
                <p:embed/>
              </p:oleObj>
            </a:graphicData>
          </a:graphic>
        </p:graphicFrame>
        <p:cxnSp>
          <p:nvCxnSpPr>
            <p:cNvPr id="8" name="Straight Arrow Connector 7"/>
            <p:cNvCxnSpPr/>
            <p:nvPr/>
          </p:nvCxnSpPr>
          <p:spPr>
            <a:xfrm>
              <a:off x="2641600" y="4248150"/>
              <a:ext cx="33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endCxn id="5" idx="2"/>
            </p:cNvCxnSpPr>
            <p:nvPr/>
          </p:nvCxnSpPr>
          <p:spPr>
            <a:xfrm flipV="1">
              <a:off x="2641600" y="5086350"/>
              <a:ext cx="495300" cy="2476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4"/>
          <p:cNvGrpSpPr/>
          <p:nvPr/>
        </p:nvGrpSpPr>
        <p:grpSpPr>
          <a:xfrm>
            <a:off x="2588516" y="1412176"/>
            <a:ext cx="1168400" cy="1499238"/>
            <a:chOff x="4572000" y="1920814"/>
            <a:chExt cx="1168400" cy="149923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2292350"/>
              <a:ext cx="1168400" cy="8382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844737" y="3050720"/>
              <a:ext cx="319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i</a:t>
              </a:r>
              <a:endParaRPr lang="en-US" baseline="-25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94530" y="1920814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x</a:t>
              </a:r>
              <a:r>
                <a:rPr lang="en-US" baseline="-25000" dirty="0" err="1" smtClean="0"/>
                <a:t>f</a:t>
              </a:r>
              <a:endParaRPr lang="en-US" baseline="-250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064000" y="2049639"/>
            <a:ext cx="43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245616" y="3438435"/>
            <a:ext cx="56760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Features of Action Principles:</a:t>
            </a:r>
          </a:p>
          <a:p>
            <a:r>
              <a:rPr lang="en-US" dirty="0" smtClean="0"/>
              <a:t>	1) Future Boundary Conditions are essential.</a:t>
            </a:r>
          </a:p>
          <a:p>
            <a:r>
              <a:rPr lang="en-US" dirty="0" smtClean="0"/>
              <a:t>	2) Solved “all-at-once”. </a:t>
            </a:r>
          </a:p>
          <a:p>
            <a:r>
              <a:rPr lang="en-US" dirty="0" smtClean="0"/>
              <a:t>	3) Histories in 4D </a:t>
            </a:r>
            <a:r>
              <a:rPr lang="en-US" dirty="0" err="1" smtClean="0"/>
              <a:t>spacetime</a:t>
            </a:r>
            <a:r>
              <a:rPr lang="en-US" dirty="0" smtClean="0"/>
              <a:t> (no need for 3D foliation)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756116"/>
            <a:ext cx="6496828" cy="369332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Or might they correspond to literal constraints on the prior system?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65200" y="20192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22791" y="4996934"/>
            <a:ext cx="808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Are future boundaries just a mathematical trick for generating dynamical equations?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194840" y="2019238"/>
            <a:ext cx="393676" cy="30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21360" y="1998839"/>
            <a:ext cx="1762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Future Boundary</a:t>
            </a:r>
          </a:p>
          <a:p>
            <a:r>
              <a:rPr lang="en-US" dirty="0" smtClean="0"/>
              <a:t>Condition (BC)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cs typeface="Times"/>
              </a:rPr>
              <a:t>Exhibit C</a:t>
            </a:r>
            <a:r>
              <a:rPr lang="en-US" sz="3600" dirty="0" smtClean="0">
                <a:cs typeface="Times"/>
              </a:rPr>
              <a:t>: Time-Symmetry</a:t>
            </a:r>
            <a:endParaRPr lang="en-US" sz="3600" dirty="0">
              <a:cs typeface="Time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0568" y="1652452"/>
            <a:ext cx="71889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Time-Symmetry implies measurement is just a time-reverse of preparation.</a:t>
            </a:r>
          </a:p>
          <a:p>
            <a:r>
              <a:rPr lang="en-US" dirty="0" smtClean="0"/>
              <a:t>	(Only difference is that external agents </a:t>
            </a:r>
            <a:r>
              <a:rPr lang="en-US" u="sng" dirty="0" smtClean="0"/>
              <a:t>can’t</a:t>
            </a:r>
            <a:r>
              <a:rPr lang="en-US" dirty="0" smtClean="0"/>
              <a:t> control the outcome</a:t>
            </a:r>
          </a:p>
          <a:p>
            <a:r>
              <a:rPr lang="en-US" dirty="0" smtClean="0"/>
              <a:t>          of a measurement but </a:t>
            </a:r>
            <a:r>
              <a:rPr lang="en-US" u="sng" dirty="0" smtClean="0"/>
              <a:t>can</a:t>
            </a:r>
            <a:r>
              <a:rPr lang="en-US" dirty="0" smtClean="0"/>
              <a:t> control the input to a preparation.)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020568" y="3095881"/>
            <a:ext cx="2630795" cy="1444980"/>
            <a:chOff x="1020568" y="3095881"/>
            <a:chExt cx="2630795" cy="1444980"/>
          </a:xfrm>
        </p:grpSpPr>
        <p:sp>
          <p:nvSpPr>
            <p:cNvPr id="5" name="TextBox 4"/>
            <p:cNvSpPr txBox="1"/>
            <p:nvPr/>
          </p:nvSpPr>
          <p:spPr>
            <a:xfrm>
              <a:off x="1020568" y="3617531"/>
              <a:ext cx="15642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Preparation </a:t>
              </a:r>
              <a:r>
                <a:rPr lang="en-US" dirty="0" err="1" smtClean="0">
                  <a:solidFill>
                    <a:srgbClr val="0000FF"/>
                  </a:solidFill>
                  <a:sym typeface="Wingdings"/>
                </a:rPr>
                <a:t></a:t>
              </a:r>
              <a:endParaRPr lang="en-US" dirty="0" smtClean="0">
                <a:solidFill>
                  <a:srgbClr val="0000FF"/>
                </a:solidFill>
              </a:endParaRPr>
            </a:p>
            <a:p>
              <a:r>
                <a:rPr lang="en-US" dirty="0" smtClean="0">
                  <a:solidFill>
                    <a:srgbClr val="0000FF"/>
                  </a:solidFill>
                </a:rPr>
                <a:t>(Free choice</a:t>
              </a:r>
            </a:p>
            <a:p>
              <a:r>
                <a:rPr lang="en-US" dirty="0" smtClean="0">
                  <a:solidFill>
                    <a:srgbClr val="0000FF"/>
                  </a:solidFill>
                </a:rPr>
                <a:t>of setting)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584818" y="3832995"/>
              <a:ext cx="1066545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732853" y="3095881"/>
              <a:ext cx="915635" cy="646331"/>
            </a:xfrm>
            <a:prstGeom prst="rect">
              <a:avLst/>
            </a:prstGeom>
            <a:noFill/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Future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Beables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120505" y="4003102"/>
            <a:ext cx="2193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Acts as Initial</a:t>
            </a:r>
          </a:p>
          <a:p>
            <a:pPr algn="ctr"/>
            <a:r>
              <a:rPr lang="en-US" dirty="0" smtClean="0"/>
              <a:t>Boundary Condition</a:t>
            </a:r>
          </a:p>
          <a:p>
            <a:pPr algn="ctr"/>
            <a:r>
              <a:rPr lang="en-US" dirty="0" smtClean="0"/>
              <a:t>(BC) on later </a:t>
            </a:r>
            <a:r>
              <a:rPr lang="en-US" dirty="0" err="1" smtClean="0"/>
              <a:t>Beables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091489" y="3659630"/>
            <a:ext cx="3765411" cy="950126"/>
            <a:chOff x="5091489" y="3659630"/>
            <a:chExt cx="3765411" cy="95012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091489" y="3844321"/>
              <a:ext cx="1281379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261589" y="3963425"/>
              <a:ext cx="915635" cy="646331"/>
            </a:xfrm>
            <a:prstGeom prst="rect">
              <a:avLst/>
            </a:prstGeom>
            <a:noFill/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Past</a:t>
              </a:r>
            </a:p>
            <a:p>
              <a:pPr algn="ctr"/>
              <a:r>
                <a:rPr lang="en-US" dirty="0" err="1" smtClean="0">
                  <a:solidFill>
                    <a:srgbClr val="FF0000"/>
                  </a:solidFill>
                </a:rPr>
                <a:t>Beables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31624" y="3659630"/>
              <a:ext cx="23252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00FF"/>
                  </a:solidFill>
                  <a:sym typeface="Wingdings"/>
                </a:rPr>
                <a:t></a:t>
              </a:r>
              <a:r>
                <a:rPr lang="en-US" dirty="0" smtClean="0">
                  <a:solidFill>
                    <a:srgbClr val="0000FF"/>
                  </a:solidFill>
                  <a:sym typeface="Wingdings"/>
                </a:rPr>
                <a:t> Measurement</a:t>
              </a:r>
            </a:p>
            <a:p>
              <a:r>
                <a:rPr lang="en-US" dirty="0" smtClean="0">
                  <a:solidFill>
                    <a:srgbClr val="0000FF"/>
                  </a:solidFill>
                  <a:sym typeface="Wingdings"/>
                </a:rPr>
                <a:t>(Free choice of setting)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849474" y="3035979"/>
            <a:ext cx="1777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Acts as Final BC</a:t>
            </a:r>
          </a:p>
          <a:p>
            <a:pPr algn="ctr"/>
            <a:r>
              <a:rPr lang="en-US" dirty="0" smtClean="0"/>
              <a:t>on prior </a:t>
            </a:r>
            <a:r>
              <a:rPr lang="en-US" dirty="0" err="1" smtClean="0"/>
              <a:t>Beables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56414" y="4861667"/>
            <a:ext cx="2535144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This naturally violates</a:t>
            </a:r>
          </a:p>
          <a:p>
            <a:pPr algn="ctr"/>
            <a:r>
              <a:rPr lang="en-US" dirty="0" smtClean="0"/>
              <a:t>Statistical Independence,</a:t>
            </a:r>
          </a:p>
          <a:p>
            <a:pPr algn="ctr"/>
            <a:r>
              <a:rPr lang="en-US" dirty="0" smtClean="0"/>
              <a:t>resolves no-go theorems.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54032" y="5969853"/>
            <a:ext cx="5241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Of course; future </a:t>
            </a:r>
            <a:r>
              <a:rPr lang="en-US" dirty="0" err="1" smtClean="0"/>
              <a:t>BCs</a:t>
            </a:r>
            <a:r>
              <a:rPr lang="en-US" dirty="0" smtClean="0"/>
              <a:t> can’t “change” the past </a:t>
            </a:r>
            <a:r>
              <a:rPr lang="en-US" dirty="0" err="1" smtClean="0"/>
              <a:t>beables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  (Safest to analyze histories “all at once”.)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4" grpId="0"/>
      <p:bldP spid="15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91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Two-Time BC Implementation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10" y="1486800"/>
            <a:ext cx="8686162" cy="537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Even IF the multi-particle Schrodinger equation acted on </a:t>
            </a:r>
            <a:r>
              <a:rPr lang="en-US" sz="2000" dirty="0" err="1" smtClean="0"/>
              <a:t>spacetime</a:t>
            </a:r>
            <a:r>
              <a:rPr lang="en-US" sz="2000" dirty="0" smtClean="0"/>
              <a:t>-local </a:t>
            </a:r>
            <a:r>
              <a:rPr lang="en-US" sz="2000" dirty="0" err="1" smtClean="0"/>
              <a:t>beables</a:t>
            </a:r>
            <a:r>
              <a:rPr lang="en-US" sz="2000" dirty="0" smtClean="0"/>
              <a:t>,</a:t>
            </a:r>
          </a:p>
          <a:p>
            <a:pPr>
              <a:buNone/>
            </a:pPr>
            <a:r>
              <a:rPr lang="en-US" sz="2000" dirty="0" smtClean="0"/>
              <a:t>  imposing both an Initial BC and a Final BC would be an </a:t>
            </a:r>
            <a:r>
              <a:rPr lang="en-US" sz="2000" dirty="0" err="1" smtClean="0"/>
              <a:t>overconstraint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Options: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Have two sets of dynamic equations, each constrained by only one BC.</a:t>
            </a:r>
          </a:p>
          <a:p>
            <a:pPr lvl="1"/>
            <a:r>
              <a:rPr lang="en-US" sz="1600" dirty="0" smtClean="0"/>
              <a:t> As in </a:t>
            </a:r>
            <a:r>
              <a:rPr lang="en-US" sz="1600" dirty="0" err="1" smtClean="0"/>
              <a:t>Aharonov/Vaidman</a:t>
            </a:r>
            <a:r>
              <a:rPr lang="en-US" sz="1600" dirty="0" smtClean="0"/>
              <a:t> two-vector QM; no </a:t>
            </a:r>
            <a:r>
              <a:rPr lang="en-US" sz="1600" dirty="0" err="1" smtClean="0"/>
              <a:t>spacetime-beables</a:t>
            </a:r>
            <a:r>
              <a:rPr lang="en-US" sz="1600" dirty="0" smtClean="0"/>
              <a:t> for </a:t>
            </a:r>
            <a:r>
              <a:rPr lang="en-US" sz="1600" dirty="0" err="1" smtClean="0"/>
              <a:t>multiparticles</a:t>
            </a:r>
            <a:r>
              <a:rPr lang="en-US" sz="1600" dirty="0" smtClean="0"/>
              <a:t>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Double the state space (</a:t>
            </a:r>
            <a:r>
              <a:rPr lang="en-US" sz="2000" i="1" dirty="0" smtClean="0">
                <a:solidFill>
                  <a:srgbClr val="FF0000"/>
                </a:solidFill>
              </a:rPr>
              <a:t>e.g.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Klein-Gordon Equation) and impose both </a:t>
            </a:r>
            <a:r>
              <a:rPr lang="en-US" sz="2000" dirty="0" err="1" smtClean="0">
                <a:solidFill>
                  <a:srgbClr val="FF0000"/>
                </a:solidFill>
              </a:rPr>
              <a:t>BCs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en-US" sz="1600" dirty="0" smtClean="0"/>
              <a:t>Generally no solution, although see arXiv:0706.4075 (KBW, Found Phys, 2010).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Drop back to </a:t>
            </a:r>
            <a:r>
              <a:rPr lang="en-US" sz="2000" dirty="0" err="1" smtClean="0">
                <a:solidFill>
                  <a:srgbClr val="0000FF"/>
                </a:solidFill>
              </a:rPr>
              <a:t>Lagrangians</a:t>
            </a:r>
            <a:r>
              <a:rPr lang="en-US" sz="2000" dirty="0" smtClean="0">
                <a:solidFill>
                  <a:srgbClr val="0000FF"/>
                </a:solidFill>
              </a:rPr>
              <a:t> (pre-dynamics).</a:t>
            </a:r>
          </a:p>
          <a:p>
            <a:pPr lvl="1"/>
            <a:r>
              <a:rPr lang="en-US" sz="1600" dirty="0" smtClean="0"/>
              <a:t>Classical Dynamics is just an h</a:t>
            </a:r>
            <a:r>
              <a:rPr lang="en-US" sz="1600" dirty="0" smtClean="0">
                <a:sym typeface="Wingdings"/>
              </a:rPr>
              <a:t>0 approximation, anyway.</a:t>
            </a:r>
          </a:p>
          <a:p>
            <a:pPr lvl="1"/>
            <a:r>
              <a:rPr lang="en-US" sz="1600" dirty="0" smtClean="0">
                <a:sym typeface="Wingdings"/>
              </a:rPr>
              <a:t>The path integral uses histories unconstrained by </a:t>
            </a:r>
            <a:r>
              <a:rPr lang="en-US" sz="1600" u="sng" dirty="0" smtClean="0">
                <a:sym typeface="Wingdings"/>
              </a:rPr>
              <a:t>any</a:t>
            </a:r>
            <a:r>
              <a:rPr lang="en-US" sz="1600" dirty="0" smtClean="0">
                <a:sym typeface="Wingdings"/>
              </a:rPr>
              <a:t> dynamical equation.</a:t>
            </a:r>
          </a:p>
          <a:p>
            <a:pPr lvl="1"/>
            <a:r>
              <a:rPr lang="en-US" sz="1600" dirty="0" smtClean="0">
                <a:sym typeface="Wingdings"/>
              </a:rPr>
              <a:t>Leads to a large possibility space of Initial BC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Final BC transformations; </a:t>
            </a:r>
          </a:p>
          <a:p>
            <a:pPr lvl="1">
              <a:buNone/>
            </a:pPr>
            <a:r>
              <a:rPr lang="en-US" sz="1600" dirty="0" smtClean="0">
                <a:sym typeface="Wingdings"/>
              </a:rPr>
              <a:t>       out of which probabilities might naturally emerge.</a:t>
            </a:r>
            <a:endParaRPr lang="en-US" sz="16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5" name="5-Point Star 4"/>
          <p:cNvSpPr/>
          <p:nvPr/>
        </p:nvSpPr>
        <p:spPr>
          <a:xfrm>
            <a:off x="317510" y="4638151"/>
            <a:ext cx="294830" cy="249485"/>
          </a:xfrm>
          <a:prstGeom prst="star5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840" y="12721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The Schulman </a:t>
            </a:r>
            <a:r>
              <a:rPr lang="en-US" dirty="0" err="1" smtClean="0"/>
              <a:t>Anzatz</a:t>
            </a:r>
            <a:endParaRPr lang="en-US" dirty="0"/>
          </a:p>
        </p:txBody>
      </p:sp>
      <p:grpSp>
        <p:nvGrpSpPr>
          <p:cNvPr id="3" name="Group 6"/>
          <p:cNvGrpSpPr/>
          <p:nvPr/>
        </p:nvGrpSpPr>
        <p:grpSpPr>
          <a:xfrm>
            <a:off x="5888258" y="2161124"/>
            <a:ext cx="452798" cy="1200928"/>
            <a:chOff x="4008658" y="1272124"/>
            <a:chExt cx="452798" cy="1200928"/>
          </a:xfrm>
        </p:grpSpPr>
        <p:cxnSp>
          <p:nvCxnSpPr>
            <p:cNvPr id="8" name="Straight Arrow Connector 7"/>
            <p:cNvCxnSpPr/>
            <p:nvPr/>
          </p:nvCxnSpPr>
          <p:spPr>
            <a:xfrm rot="10800000" flipV="1">
              <a:off x="4082270" y="1621655"/>
              <a:ext cx="362866" cy="147424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>
              <a:off x="4010038" y="1545664"/>
              <a:ext cx="424553" cy="1588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0800000" flipV="1">
              <a:off x="4098590" y="1740035"/>
              <a:ext cx="362866" cy="147424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>
              <a:off x="4217725" y="1949754"/>
              <a:ext cx="249330" cy="20273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5400000">
              <a:off x="4234045" y="2079474"/>
              <a:ext cx="249330" cy="20273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cxnSpLocks/>
            </p:cNvCxnSpPr>
            <p:nvPr/>
          </p:nvCxnSpPr>
          <p:spPr>
            <a:xfrm rot="10800000" flipV="1">
              <a:off x="4149944" y="1853439"/>
              <a:ext cx="284647" cy="14471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 flipV="1">
              <a:off x="4075910" y="1433855"/>
              <a:ext cx="362866" cy="147424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 flipV="1">
              <a:off x="4080890" y="1325435"/>
              <a:ext cx="362866" cy="147424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0800000">
              <a:off x="4008658" y="1272124"/>
              <a:ext cx="424553" cy="1588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cxnSpLocks/>
            </p:cNvCxnSpPr>
            <p:nvPr/>
          </p:nvCxnSpPr>
          <p:spPr>
            <a:xfrm rot="10800000" flipV="1">
              <a:off x="4166264" y="2221299"/>
              <a:ext cx="284647" cy="14471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cxnSpLocks/>
            </p:cNvCxnSpPr>
            <p:nvPr/>
          </p:nvCxnSpPr>
          <p:spPr>
            <a:xfrm rot="10800000" flipV="1">
              <a:off x="4159904" y="2328339"/>
              <a:ext cx="284647" cy="14471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4926260" y="2742439"/>
            <a:ext cx="61251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time</a:t>
            </a:r>
            <a:endParaRPr lang="en-US" dirty="0">
              <a:solidFill>
                <a:srgbClr val="3366FF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510458" y="1880758"/>
            <a:ext cx="3151926" cy="1740635"/>
            <a:chOff x="5510458" y="1880758"/>
            <a:chExt cx="3151926" cy="1740635"/>
          </a:xfrm>
        </p:grpSpPr>
        <p:sp>
          <p:nvSpPr>
            <p:cNvPr id="4" name="Can 3"/>
            <p:cNvSpPr/>
            <p:nvPr/>
          </p:nvSpPr>
          <p:spPr>
            <a:xfrm>
              <a:off x="5905170" y="1959961"/>
              <a:ext cx="839133" cy="1582651"/>
            </a:xfrm>
            <a:prstGeom prst="can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 rot="16200000" flipH="1">
              <a:off x="5627953" y="2758343"/>
              <a:ext cx="1392773" cy="7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0800000">
              <a:off x="5894618" y="2065424"/>
              <a:ext cx="424553" cy="1588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6095945" y="3312294"/>
              <a:ext cx="249330" cy="202733"/>
            </a:xfrm>
            <a:prstGeom prst="straightConnector1">
              <a:avLst/>
            </a:prstGeom>
            <a:ln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 flipH="1" flipV="1">
              <a:off x="4715323" y="2755890"/>
              <a:ext cx="159027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940853" y="3250895"/>
              <a:ext cx="297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t</a:t>
              </a:r>
              <a:r>
                <a:rPr lang="en-US" baseline="-25000" dirty="0" err="1" smtClean="0"/>
                <a:t>i</a:t>
              </a:r>
              <a:endParaRPr lang="en-US" baseline="-250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25249" y="188075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t</a:t>
              </a:r>
              <a:r>
                <a:rPr lang="en-US" baseline="-25000" dirty="0" err="1" smtClean="0"/>
                <a:t>f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80300" y="3252061"/>
              <a:ext cx="1182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Symbol" charset="2"/>
                  <a:cs typeface="Symbol" charset="2"/>
                </a:rPr>
                <a:t>a</a:t>
              </a:r>
              <a:r>
                <a:rPr lang="en-US" dirty="0" err="1" smtClean="0"/>
                <a:t>(t</a:t>
              </a:r>
              <a:r>
                <a:rPr lang="en-US" baseline="-25000" dirty="0" err="1" smtClean="0"/>
                <a:t>i</a:t>
              </a:r>
              <a:r>
                <a:rPr lang="en-US" dirty="0" smtClean="0"/>
                <a:t>)=-0.4</a:t>
              </a:r>
              <a:r>
                <a:rPr lang="en-US" dirty="0" smtClean="0">
                  <a:latin typeface="Symbol" charset="2"/>
                  <a:cs typeface="Symbol" charset="2"/>
                </a:rPr>
                <a:t>p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80300" y="1882346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Symbol" charset="2"/>
                  <a:cs typeface="Symbol" charset="2"/>
                </a:rPr>
                <a:t>a</a:t>
              </a:r>
              <a:r>
                <a:rPr lang="en-US" dirty="0" err="1" smtClean="0"/>
                <a:t>(t</a:t>
              </a:r>
              <a:r>
                <a:rPr lang="en-US" baseline="-25000" dirty="0" err="1" smtClean="0"/>
                <a:t>f</a:t>
              </a:r>
              <a:r>
                <a:rPr lang="en-US" dirty="0" smtClean="0"/>
                <a:t>)=</a:t>
              </a:r>
              <a:r>
                <a:rPr lang="en-US" dirty="0" smtClean="0">
                  <a:latin typeface="Symbol" charset="2"/>
                  <a:cs typeface="Symbol" charset="2"/>
                </a:rPr>
                <a:t>0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12900" y="4044569"/>
            <a:ext cx="6761877" cy="2591241"/>
            <a:chOff x="1612900" y="4044569"/>
            <a:chExt cx="6761877" cy="2591241"/>
          </a:xfrm>
        </p:grpSpPr>
        <p:graphicFrame>
          <p:nvGraphicFramePr>
            <p:cNvPr id="32" name="Chart 31"/>
            <p:cNvGraphicFramePr/>
            <p:nvPr>
              <p:extLst>
                <p:ext uri="{D42A27DB-BD31-4B8C-83A1-F6EECF244321}">
  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05394976"/>
                </p:ext>
              </p:extLst>
            </p:nvPr>
          </p:nvGraphicFramePr>
          <p:xfrm>
            <a:off x="1612900" y="4044569"/>
            <a:ext cx="6115482" cy="25187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4" name="TextBox 33"/>
            <p:cNvSpPr txBox="1"/>
            <p:nvPr/>
          </p:nvSpPr>
          <p:spPr>
            <a:xfrm>
              <a:off x="7677150" y="6235700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Symbol" charset="2"/>
                  <a:cs typeface="Symbol" charset="2"/>
                </a:rPr>
                <a:t>b</a:t>
              </a:r>
              <a:r>
                <a:rPr lang="en-US" sz="2000" dirty="0" smtClean="0"/>
                <a:t>/2</a:t>
              </a:r>
              <a:r>
                <a:rPr lang="en-US" sz="2000" dirty="0" smtClean="0">
                  <a:latin typeface="Symbol" charset="2"/>
                  <a:cs typeface="Symbol" charset="2"/>
                </a:rPr>
                <a:t>p</a:t>
              </a:r>
              <a:endParaRPr lang="en-US" sz="2000" dirty="0">
                <a:latin typeface="Symbol" charset="2"/>
                <a:cs typeface="Symbol" charset="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88503" y="4654034"/>
              <a:ext cx="603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0.4</a:t>
              </a:r>
              <a:r>
                <a:rPr lang="en-US" dirty="0" smtClean="0">
                  <a:latin typeface="Symbol" charset="2"/>
                  <a:cs typeface="Symbol" charset="2"/>
                </a:rPr>
                <a:t>p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</p:grp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6134100" y="4252913"/>
          <a:ext cx="2582863" cy="801687"/>
        </p:xfrm>
        <a:graphic>
          <a:graphicData uri="http://schemas.openxmlformats.org/presentationml/2006/ole">
            <p:oleObj spid="_x0000_s23573" name="Equation" r:id="rId4" imgW="1676400" imgH="520700" progId="Equation.3">
              <p:embed/>
            </p:oleObj>
          </a:graphicData>
        </a:graphic>
      </p:graphicFrame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1402910" y="4196235"/>
          <a:ext cx="1608250" cy="664534"/>
        </p:xfrm>
        <a:graphic>
          <a:graphicData uri="http://schemas.openxmlformats.org/presentationml/2006/ole">
            <p:oleObj spid="_x0000_s23574" name="Equation" r:id="rId5" imgW="952500" imgH="393700" progId="Equation.3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534023" y="1354165"/>
            <a:ext cx="3922465" cy="923330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Proposed by L.S. Schulman</a:t>
            </a:r>
          </a:p>
          <a:p>
            <a:r>
              <a:rPr lang="en-US" dirty="0" smtClean="0"/>
              <a:t>(Time’s Arrows and Quantum Measure-</a:t>
            </a:r>
          </a:p>
          <a:p>
            <a:r>
              <a:rPr lang="en-US" dirty="0" err="1" smtClean="0"/>
              <a:t>ment</a:t>
            </a:r>
            <a:r>
              <a:rPr lang="en-US" dirty="0" smtClean="0"/>
              <a:t>, 1997; </a:t>
            </a:r>
            <a:r>
              <a:rPr lang="en-US" i="1" dirty="0" smtClean="0"/>
              <a:t>Entropy</a:t>
            </a:r>
            <a:r>
              <a:rPr lang="en-US" dirty="0" smtClean="0"/>
              <a:t> </a:t>
            </a:r>
            <a:r>
              <a:rPr lang="en-US" b="1" dirty="0" smtClean="0"/>
              <a:t>14</a:t>
            </a:r>
            <a:r>
              <a:rPr lang="en-US" dirty="0" smtClean="0"/>
              <a:t>, p.665 2012)</a:t>
            </a:r>
            <a:endParaRPr lang="en-US" dirty="0"/>
          </a:p>
        </p:txBody>
      </p:sp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4366419" y="3766755"/>
          <a:ext cx="557212" cy="277813"/>
        </p:xfrm>
        <a:graphic>
          <a:graphicData uri="http://schemas.openxmlformats.org/presentationml/2006/ole">
            <p:oleObj spid="_x0000_s23575" name="Equation" r:id="rId6" imgW="330200" imgH="165100" progId="Equation.3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419837" y="5162032"/>
            <a:ext cx="190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(In limit that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>
                <a:sym typeface="Wingdings"/>
              </a:rPr>
              <a:t>0)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57602" y="2461926"/>
            <a:ext cx="47579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Spin-1/2 particles have a well-defined spin vector</a:t>
            </a:r>
          </a:p>
          <a:p>
            <a:r>
              <a:rPr lang="en-US" dirty="0" smtClean="0"/>
              <a:t>aligned with all measurements (imposed as </a:t>
            </a:r>
            <a:r>
              <a:rPr lang="en-US" dirty="0" err="1" smtClean="0"/>
              <a:t>BCs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Between two measurements,</a:t>
            </a:r>
          </a:p>
          <a:p>
            <a:r>
              <a:rPr lang="en-US" dirty="0"/>
              <a:t>a</a:t>
            </a:r>
            <a:r>
              <a:rPr lang="en-US" dirty="0" smtClean="0"/>
              <a:t>nomalous net-rotations of this vector by </a:t>
            </a:r>
          </a:p>
          <a:p>
            <a:r>
              <a:rPr lang="en-US" dirty="0" smtClean="0"/>
              <a:t>some</a:t>
            </a:r>
            <a:r>
              <a:rPr lang="en-US" dirty="0"/>
              <a:t> </a:t>
            </a:r>
            <a:r>
              <a:rPr lang="en-US" dirty="0" smtClean="0"/>
              <a:t>angle </a:t>
            </a:r>
            <a:r>
              <a:rPr lang="en-US" i="1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occur with probability: </a:t>
            </a:r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624240" y="6293828"/>
            <a:ext cx="610414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-5       -4        -3      -2        -1        0        1          2        3         4         5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5726517" y="2067012"/>
            <a:ext cx="1209199" cy="6568"/>
            <a:chOff x="5726517" y="2067012"/>
            <a:chExt cx="1209199" cy="6568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726517" y="2067012"/>
              <a:ext cx="614539" cy="1588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321177" y="2071992"/>
              <a:ext cx="614539" cy="158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5230092" y="1511426"/>
            <a:ext cx="2379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Possible final outcomes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  <p:bldP spid="37" grpId="0" build="p"/>
      <p:bldP spid="50" grpId="0" animBg="1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Single-Particle Implications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3360" y="2133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(Alice chooses</a:t>
            </a:r>
          </a:p>
          <a:p>
            <a:r>
              <a:rPr lang="en-US" dirty="0" smtClean="0"/>
              <a:t>spin-up input)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960880" y="2130257"/>
            <a:ext cx="375920" cy="751840"/>
            <a:chOff x="1584960" y="2133600"/>
            <a:chExt cx="375920" cy="751840"/>
          </a:xfrm>
        </p:grpSpPr>
        <p:sp>
          <p:nvSpPr>
            <p:cNvPr id="4" name="Rectangle 3"/>
            <p:cNvSpPr/>
            <p:nvPr/>
          </p:nvSpPr>
          <p:spPr>
            <a:xfrm>
              <a:off x="1584960" y="2133600"/>
              <a:ext cx="375920" cy="2336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N</a:t>
              </a:r>
              <a:endParaRPr lang="en-US" sz="14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584960" y="2651760"/>
              <a:ext cx="375920" cy="2336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1709203" y="2513431"/>
              <a:ext cx="156328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 rot="1500654">
            <a:off x="3426465" y="2179690"/>
            <a:ext cx="375920" cy="751840"/>
            <a:chOff x="1584960" y="2133600"/>
            <a:chExt cx="375920" cy="751840"/>
          </a:xfrm>
        </p:grpSpPr>
        <p:sp>
          <p:nvSpPr>
            <p:cNvPr id="26" name="Rectangle 25"/>
            <p:cNvSpPr/>
            <p:nvPr/>
          </p:nvSpPr>
          <p:spPr>
            <a:xfrm>
              <a:off x="1584960" y="2133600"/>
              <a:ext cx="375920" cy="2336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N</a:t>
              </a:r>
              <a:endParaRPr lang="en-US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584960" y="2651760"/>
              <a:ext cx="375920" cy="2336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</a:t>
              </a:r>
              <a:endParaRPr lang="en-US" sz="14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rot="5400000" flipH="1" flipV="1">
              <a:off x="1709203" y="2513431"/>
              <a:ext cx="156328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288832" y="1940560"/>
            <a:ext cx="3816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Bob chooses a relative angle </a:t>
            </a:r>
            <a:r>
              <a:rPr lang="en-US" i="1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 joint probability of a net rotation is  </a:t>
            </a:r>
            <a:endParaRPr lang="en-US" dirty="0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4887913" y="2605043"/>
          <a:ext cx="2330450" cy="301625"/>
        </p:xfrm>
        <a:graphic>
          <a:graphicData uri="http://schemas.openxmlformats.org/presentationml/2006/ole">
            <p:oleObj spid="_x0000_s54274" name="Equation" r:id="rId3" imgW="1473200" imgH="190500" progId="Equation.3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924560" y="3637280"/>
            <a:ext cx="74430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Only remaining time-asymmetry is agency. (Bob can’t choose outcome.)</a:t>
            </a:r>
          </a:p>
          <a:p>
            <a:pPr>
              <a:buFont typeface="Arial"/>
              <a:buChar char="•"/>
            </a:pPr>
            <a:r>
              <a:rPr lang="en-US" dirty="0" smtClean="0"/>
              <a:t> Probabilities are associated with entire histories. (Joint, not conditional.)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Even the one-particle model is </a:t>
            </a:r>
            <a:r>
              <a:rPr lang="en-US" dirty="0" err="1" smtClean="0">
                <a:solidFill>
                  <a:srgbClr val="0000FF"/>
                </a:solidFill>
              </a:rPr>
              <a:t>retrocausal</a:t>
            </a:r>
            <a:r>
              <a:rPr lang="en-US" dirty="0" smtClean="0">
                <a:solidFill>
                  <a:srgbClr val="0000FF"/>
                </a:solidFill>
              </a:rPr>
              <a:t>!</a:t>
            </a:r>
          </a:p>
          <a:p>
            <a:pPr lvl="1"/>
            <a:r>
              <a:rPr lang="en-US" dirty="0" smtClean="0"/>
              <a:t>- A different future angle setting by Bob (</a:t>
            </a:r>
            <a:r>
              <a:rPr lang="en-US" i="1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) determines the probability</a:t>
            </a:r>
          </a:p>
          <a:p>
            <a:pPr lvl="1"/>
            <a:r>
              <a:rPr lang="en-US" dirty="0" smtClean="0"/>
              <a:t> that a </a:t>
            </a:r>
            <a:r>
              <a:rPr lang="en-US" dirty="0" smtClean="0">
                <a:solidFill>
                  <a:srgbClr val="FF0000"/>
                </a:solidFill>
              </a:rPr>
              <a:t>(hidden)</a:t>
            </a:r>
            <a:r>
              <a:rPr lang="en-US" dirty="0" smtClean="0"/>
              <a:t> anomalous rotation has occurred in the past:</a:t>
            </a:r>
            <a:endParaRPr lang="en-US" dirty="0"/>
          </a:p>
        </p:txBody>
      </p:sp>
      <p:grpSp>
        <p:nvGrpSpPr>
          <p:cNvPr id="65" name="Group 64"/>
          <p:cNvGrpSpPr/>
          <p:nvPr/>
        </p:nvGrpSpPr>
        <p:grpSpPr>
          <a:xfrm>
            <a:off x="2265680" y="2042160"/>
            <a:ext cx="1326004" cy="629920"/>
            <a:chOff x="2265680" y="2042160"/>
            <a:chExt cx="1326004" cy="629920"/>
          </a:xfrm>
        </p:grpSpPr>
        <p:sp>
          <p:nvSpPr>
            <p:cNvPr id="32" name="Freeform 31"/>
            <p:cNvSpPr/>
            <p:nvPr/>
          </p:nvSpPr>
          <p:spPr>
            <a:xfrm>
              <a:off x="2519680" y="2306320"/>
              <a:ext cx="762000" cy="365760"/>
            </a:xfrm>
            <a:custGeom>
              <a:avLst/>
              <a:gdLst>
                <a:gd name="connsiteX0" fmla="*/ 20320 w 762000"/>
                <a:gd name="connsiteY0" fmla="*/ 0 h 365760"/>
                <a:gd name="connsiteX1" fmla="*/ 751840 w 762000"/>
                <a:gd name="connsiteY1" fmla="*/ 0 h 365760"/>
                <a:gd name="connsiteX2" fmla="*/ 762000 w 762000"/>
                <a:gd name="connsiteY2" fmla="*/ 355600 h 365760"/>
                <a:gd name="connsiteX3" fmla="*/ 0 w 762000"/>
                <a:gd name="connsiteY3" fmla="*/ 365760 h 365760"/>
                <a:gd name="connsiteX4" fmla="*/ 20320 w 762000"/>
                <a:gd name="connsiteY4" fmla="*/ 0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0" h="365760">
                  <a:moveTo>
                    <a:pt x="20320" y="0"/>
                  </a:moveTo>
                  <a:lnTo>
                    <a:pt x="751840" y="0"/>
                  </a:lnTo>
                  <a:lnTo>
                    <a:pt x="762000" y="355600"/>
                  </a:lnTo>
                  <a:lnTo>
                    <a:pt x="0" y="365760"/>
                  </a:lnTo>
                  <a:lnTo>
                    <a:pt x="20320" y="0"/>
                  </a:lnTo>
                  <a:close/>
                </a:path>
              </a:pathLst>
            </a:custGeom>
            <a:noFill/>
            <a:ln w="1905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265680" y="2042160"/>
              <a:ext cx="13260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Anomalies here</a:t>
              </a:r>
              <a:endParaRPr lang="en-US" sz="1400" dirty="0"/>
            </a:p>
          </p:txBody>
        </p:sp>
      </p:grpSp>
      <p:cxnSp>
        <p:nvCxnSpPr>
          <p:cNvPr id="35" name="Straight Connector 34"/>
          <p:cNvCxnSpPr/>
          <p:nvPr/>
        </p:nvCxnSpPr>
        <p:spPr>
          <a:xfrm flipV="1">
            <a:off x="2255520" y="2514747"/>
            <a:ext cx="1238548" cy="11750"/>
          </a:xfrm>
          <a:prstGeom prst="line">
            <a:avLst/>
          </a:prstGeom>
          <a:ln w="25400" cap="flat" cmpd="sng" algn="ctr">
            <a:solidFill>
              <a:srgbClr val="000000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1498600" y="5455012"/>
            <a:ext cx="7645400" cy="839937"/>
            <a:chOff x="1498600" y="5455012"/>
            <a:chExt cx="7645400" cy="839937"/>
          </a:xfrm>
        </p:grpSpPr>
        <p:sp>
          <p:nvSpPr>
            <p:cNvPr id="36" name="TextBox 35"/>
            <p:cNvSpPr txBox="1"/>
            <p:nvPr/>
          </p:nvSpPr>
          <p:spPr>
            <a:xfrm>
              <a:off x="1498600" y="5546452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(Alice chooses</a:t>
              </a:r>
            </a:p>
            <a:p>
              <a:r>
                <a:rPr lang="en-US" dirty="0" smtClean="0"/>
                <a:t>spin-up input)</a:t>
              </a:r>
              <a:endParaRPr lang="en-US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246120" y="5543109"/>
              <a:ext cx="375920" cy="751840"/>
              <a:chOff x="1584960" y="2133600"/>
              <a:chExt cx="375920" cy="75184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584960" y="2133600"/>
                <a:ext cx="375920" cy="2336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N</a:t>
                </a:r>
                <a:endParaRPr lang="en-US" sz="1400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584960" y="2651760"/>
                <a:ext cx="375920" cy="2336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S</a:t>
                </a:r>
                <a:endParaRPr lang="en-US" sz="1400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rot="5400000" flipH="1" flipV="1">
                <a:off x="1709203" y="2513431"/>
                <a:ext cx="156328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44"/>
            <p:cNvSpPr/>
            <p:nvPr/>
          </p:nvSpPr>
          <p:spPr>
            <a:xfrm>
              <a:off x="3804920" y="5719172"/>
              <a:ext cx="762000" cy="365760"/>
            </a:xfrm>
            <a:custGeom>
              <a:avLst/>
              <a:gdLst>
                <a:gd name="connsiteX0" fmla="*/ 20320 w 762000"/>
                <a:gd name="connsiteY0" fmla="*/ 0 h 365760"/>
                <a:gd name="connsiteX1" fmla="*/ 751840 w 762000"/>
                <a:gd name="connsiteY1" fmla="*/ 0 h 365760"/>
                <a:gd name="connsiteX2" fmla="*/ 762000 w 762000"/>
                <a:gd name="connsiteY2" fmla="*/ 355600 h 365760"/>
                <a:gd name="connsiteX3" fmla="*/ 0 w 762000"/>
                <a:gd name="connsiteY3" fmla="*/ 365760 h 365760"/>
                <a:gd name="connsiteX4" fmla="*/ 20320 w 762000"/>
                <a:gd name="connsiteY4" fmla="*/ 0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0" h="365760">
                  <a:moveTo>
                    <a:pt x="20320" y="0"/>
                  </a:moveTo>
                  <a:lnTo>
                    <a:pt x="751840" y="0"/>
                  </a:lnTo>
                  <a:lnTo>
                    <a:pt x="762000" y="355600"/>
                  </a:lnTo>
                  <a:lnTo>
                    <a:pt x="0" y="365760"/>
                  </a:lnTo>
                  <a:lnTo>
                    <a:pt x="20320" y="0"/>
                  </a:lnTo>
                  <a:close/>
                </a:path>
              </a:pathLst>
            </a:custGeom>
            <a:noFill/>
            <a:ln w="1905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81400" y="5455012"/>
              <a:ext cx="11821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No anomalies</a:t>
              </a:r>
              <a:endParaRPr lang="en-US" sz="1400" dirty="0"/>
            </a:p>
          </p:txBody>
        </p:sp>
        <p:cxnSp>
          <p:nvCxnSpPr>
            <p:cNvPr id="47" name="Straight Connector 46"/>
            <p:cNvCxnSpPr/>
            <p:nvPr/>
          </p:nvCxnSpPr>
          <p:spPr>
            <a:xfrm flipV="1">
              <a:off x="3540760" y="5927599"/>
              <a:ext cx="1238548" cy="1175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>
              <a:off x="4779308" y="5532949"/>
              <a:ext cx="375920" cy="751840"/>
              <a:chOff x="1584960" y="2133600"/>
              <a:chExt cx="375920" cy="75184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1584960" y="2133600"/>
                <a:ext cx="375920" cy="2336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N</a:t>
                </a:r>
                <a:endParaRPr lang="en-US" sz="1400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584960" y="2651760"/>
                <a:ext cx="375920" cy="2336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S</a:t>
                </a:r>
                <a:endParaRPr lang="en-US" sz="1400" dirty="0"/>
              </a:p>
            </p:txBody>
          </p:sp>
          <p:cxnSp>
            <p:nvCxnSpPr>
              <p:cNvPr id="51" name="Straight Arrow Connector 50"/>
              <p:cNvCxnSpPr/>
              <p:nvPr/>
            </p:nvCxnSpPr>
            <p:spPr>
              <a:xfrm rot="5400000" flipH="1" flipV="1">
                <a:off x="1709203" y="2513431"/>
                <a:ext cx="156328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5461456" y="5546452"/>
              <a:ext cx="36825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If </a:t>
              </a:r>
              <a:r>
                <a:rPr lang="en-US" i="1" dirty="0" err="1" smtClean="0">
                  <a:latin typeface="Symbol" charset="2"/>
                  <a:cs typeface="Symbol" charset="2"/>
                </a:rPr>
                <a:t>b</a:t>
              </a:r>
              <a:r>
                <a:rPr lang="en-US" i="1" dirty="0" smtClean="0"/>
                <a:t>=0</a:t>
              </a:r>
              <a:r>
                <a:rPr lang="en-US" dirty="0" smtClean="0"/>
                <a:t>, Bob always sees spin-up;</a:t>
              </a:r>
            </a:p>
            <a:p>
              <a:r>
                <a:rPr lang="en-US" dirty="0" smtClean="0"/>
                <a:t>anomalies have vanishing probability.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121718" y="2965588"/>
            <a:ext cx="282972" cy="520092"/>
            <a:chOff x="3121718" y="2965588"/>
            <a:chExt cx="282972" cy="520092"/>
          </a:xfrm>
        </p:grpSpPr>
        <p:cxnSp>
          <p:nvCxnSpPr>
            <p:cNvPr id="54" name="Elbow Connector 53"/>
            <p:cNvCxnSpPr/>
            <p:nvPr/>
          </p:nvCxnSpPr>
          <p:spPr>
            <a:xfrm rot="16200000" flipH="1">
              <a:off x="2940357" y="3245951"/>
              <a:ext cx="479446" cy="1"/>
            </a:xfrm>
            <a:prstGeom prst="bent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056105" y="3137095"/>
              <a:ext cx="487801" cy="2093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121718" y="2965588"/>
              <a:ext cx="2691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Symbol" charset="2"/>
                  <a:cs typeface="Symbol" charset="2"/>
                </a:rPr>
                <a:t>b</a:t>
              </a:r>
              <a:endParaRPr lang="en-US" sz="1200" dirty="0">
                <a:latin typeface="Symbol" charset="2"/>
                <a:cs typeface="Symbol" charset="2"/>
              </a:endParaRPr>
            </a:p>
          </p:txBody>
        </p:sp>
      </p:grp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4718050" y="2951163"/>
          <a:ext cx="2671763" cy="301625"/>
        </p:xfrm>
        <a:graphic>
          <a:graphicData uri="http://schemas.openxmlformats.org/presentationml/2006/ole">
            <p:oleObj spid="_x0000_s54275" name="Equation" r:id="rId4" imgW="1689100" imgH="1905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Trivial Extension to “Entanglement”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2216856" y="2133579"/>
            <a:ext cx="1655672" cy="113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80320" y="2751607"/>
            <a:ext cx="2562758" cy="113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86493" y="1833063"/>
            <a:ext cx="963869" cy="918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39022" y="1833063"/>
            <a:ext cx="1133965" cy="91854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50362" y="1311412"/>
            <a:ext cx="61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2938" y="3261511"/>
            <a:ext cx="5056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Opposite (but hidden) spin</a:t>
            </a:r>
          </a:p>
          <a:p>
            <a:pPr algn="ctr"/>
            <a:r>
              <a:rPr lang="en-US" dirty="0" smtClean="0"/>
              <a:t>states at preparation; </a:t>
            </a:r>
            <a:r>
              <a:rPr lang="en-US" dirty="0" err="1" smtClean="0">
                <a:latin typeface="Symbol" charset="2"/>
                <a:cs typeface="Symbol" charset="2"/>
              </a:rPr>
              <a:t>q</a:t>
            </a:r>
            <a:r>
              <a:rPr lang="en-US" dirty="0" smtClean="0"/>
              <a:t> and </a:t>
            </a:r>
            <a:r>
              <a:rPr lang="en-US" dirty="0" err="1" smtClean="0">
                <a:latin typeface="Symbol" charset="2"/>
                <a:cs typeface="Symbol" charset="2"/>
              </a:rPr>
              <a:t>q+p</a:t>
            </a:r>
            <a:r>
              <a:rPr lang="en-US" dirty="0" smtClean="0"/>
              <a:t>.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(Bell/singlet state, constrained via conservation law)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562758" y="2967085"/>
            <a:ext cx="328850" cy="3231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1899389" y="1657290"/>
            <a:ext cx="374208" cy="351546"/>
            <a:chOff x="6452254" y="2392787"/>
            <a:chExt cx="374208" cy="351546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6645026" y="2392787"/>
              <a:ext cx="181436" cy="17010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 flipV="1">
              <a:off x="6452254" y="2562890"/>
              <a:ext cx="192772" cy="181443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6200000">
            <a:off x="3996578" y="1645960"/>
            <a:ext cx="374208" cy="351546"/>
            <a:chOff x="6452254" y="2392787"/>
            <a:chExt cx="374208" cy="351546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6645026" y="2392787"/>
              <a:ext cx="181436" cy="17010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0800000" flipV="1">
              <a:off x="6452254" y="2562890"/>
              <a:ext cx="192772" cy="181443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0856" y="1555257"/>
            <a:ext cx="1213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Measurement</a:t>
            </a:r>
          </a:p>
          <a:p>
            <a:r>
              <a:rPr lang="en-US" sz="1400" dirty="0" smtClean="0"/>
              <a:t>at angle </a:t>
            </a:r>
            <a:r>
              <a:rPr lang="en-US" sz="1400" dirty="0" smtClean="0">
                <a:latin typeface="Symbol" charset="2"/>
                <a:cs typeface="Symbol" charset="2"/>
              </a:rPr>
              <a:t>q</a:t>
            </a:r>
            <a:r>
              <a:rPr lang="en-US" sz="1400" baseline="-25000" dirty="0" smtClean="0">
                <a:latin typeface="Symbol" charset="2"/>
                <a:cs typeface="Symbol" charset="2"/>
              </a:rPr>
              <a:t>1</a:t>
            </a:r>
            <a:endParaRPr lang="en-US" sz="1400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4359456" y="1485617"/>
            <a:ext cx="1213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Measurement</a:t>
            </a:r>
          </a:p>
          <a:p>
            <a:r>
              <a:rPr lang="en-US" sz="1400" dirty="0" smtClean="0"/>
              <a:t>at angle </a:t>
            </a:r>
            <a:r>
              <a:rPr lang="en-US" sz="1400" dirty="0" smtClean="0">
                <a:latin typeface="Symbol" charset="2"/>
                <a:cs typeface="Symbol" charset="2"/>
              </a:rPr>
              <a:t>q</a:t>
            </a:r>
            <a:r>
              <a:rPr lang="en-US" sz="1400" baseline="-25000" dirty="0" smtClean="0">
                <a:latin typeface="Symbol" charset="2"/>
                <a:cs typeface="Symbol" charset="2"/>
              </a:rPr>
              <a:t>2</a:t>
            </a:r>
            <a:endParaRPr lang="en-US" sz="1400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533445" y="2439781"/>
            <a:ext cx="4097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Joint Probability of entire history is simply </a:t>
            </a:r>
          </a:p>
          <a:p>
            <a:pPr algn="ctr"/>
            <a:r>
              <a:rPr lang="en-US" dirty="0" smtClean="0"/>
              <a:t>usual combination of joint probabilities:</a:t>
            </a:r>
          </a:p>
          <a:p>
            <a:pPr algn="ctr"/>
            <a:endParaRPr lang="en-US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1122624" y="4384615"/>
            <a:ext cx="64745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Histories with either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=0 or </a:t>
            </a:r>
            <a:r>
              <a:rPr lang="en-US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=0 are now overwhelmingly probable.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40" name="Group 39"/>
          <p:cNvGrpSpPr/>
          <p:nvPr/>
        </p:nvGrpSpPr>
        <p:grpSpPr>
          <a:xfrm>
            <a:off x="1680169" y="1555257"/>
            <a:ext cx="6859751" cy="1038412"/>
            <a:chOff x="1680169" y="1555257"/>
            <a:chExt cx="6859751" cy="1038412"/>
          </a:xfrm>
        </p:grpSpPr>
        <p:sp>
          <p:nvSpPr>
            <p:cNvPr id="32" name="TextBox 31"/>
            <p:cNvSpPr txBox="1"/>
            <p:nvPr/>
          </p:nvSpPr>
          <p:spPr>
            <a:xfrm>
              <a:off x="5782622" y="1555257"/>
              <a:ext cx="2757298" cy="646331"/>
            </a:xfrm>
            <a:prstGeom prst="rect">
              <a:avLst/>
            </a:prstGeom>
            <a:noFill/>
            <a:ln>
              <a:solidFill>
                <a:srgbClr val="9BBB59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Each particle might have an</a:t>
              </a:r>
            </a:p>
            <a:p>
              <a:pPr algn="ctr"/>
              <a:r>
                <a:rPr lang="en-US" dirty="0" smtClean="0"/>
                <a:t>anomalous rotation.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80169" y="2255412"/>
              <a:ext cx="9599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Rotation </a:t>
              </a:r>
              <a:r>
                <a:rPr lang="en-US" sz="1400" dirty="0" smtClean="0">
                  <a:latin typeface="Symbol" charset="2"/>
                  <a:cs typeface="Symbol" charset="2"/>
                </a:rPr>
                <a:t>a</a:t>
              </a:r>
              <a:endParaRPr lang="en-US" sz="1400" dirty="0">
                <a:latin typeface="Symbol" charset="2"/>
                <a:cs typeface="Symbol" charset="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27925" y="2285892"/>
              <a:ext cx="9452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Rotation </a:t>
              </a:r>
              <a:r>
                <a:rPr lang="en-US" sz="1400" dirty="0" err="1" smtClean="0">
                  <a:latin typeface="Symbol" charset="2"/>
                  <a:cs typeface="Symbol" charset="2"/>
                </a:rPr>
                <a:t>b</a:t>
              </a:r>
              <a:endParaRPr lang="en-US" sz="1400" dirty="0">
                <a:latin typeface="Symbol" charset="2"/>
                <a:cs typeface="Symbol" charset="2"/>
              </a:endParaRPr>
            </a:p>
          </p:txBody>
        </p:sp>
      </p:grpSp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5277958" y="3158640"/>
          <a:ext cx="2585863" cy="346559"/>
        </p:xfrm>
        <a:graphic>
          <a:graphicData uri="http://schemas.openxmlformats.org/presentationml/2006/ole">
            <p:oleObj spid="_x0000_s20492" name="Equation" r:id="rId3" imgW="1231900" imgH="165100" progId="Equation.3">
              <p:embed/>
            </p:oleObj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1258388" y="5036670"/>
          <a:ext cx="2919625" cy="729906"/>
        </p:xfrm>
        <a:graphic>
          <a:graphicData uri="http://schemas.openxmlformats.org/presentationml/2006/ole">
            <p:oleObj spid="_x0000_s20493" name="Equation" r:id="rId4" imgW="1778000" imgH="444500" progId="Equation.3">
              <p:embed/>
            </p:oleObj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565799" y="4843630"/>
            <a:ext cx="3880336" cy="1203158"/>
            <a:chOff x="4565799" y="4843630"/>
            <a:chExt cx="3880336" cy="1203158"/>
          </a:xfrm>
        </p:grpSpPr>
        <p:sp>
          <p:nvSpPr>
            <p:cNvPr id="38" name="TextBox 37"/>
            <p:cNvSpPr txBox="1"/>
            <p:nvPr/>
          </p:nvSpPr>
          <p:spPr>
            <a:xfrm>
              <a:off x="4565799" y="4945230"/>
              <a:ext cx="22573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	If </a:t>
              </a:r>
              <a:r>
                <a:rPr lang="en-US" dirty="0" smtClean="0">
                  <a:latin typeface="Symbol" charset="2"/>
                  <a:cs typeface="Symbol" charset="2"/>
                </a:rPr>
                <a:t>a, </a:t>
              </a:r>
              <a:r>
                <a:rPr lang="en-US" dirty="0" err="1" smtClean="0">
                  <a:latin typeface="Symbol" charset="2"/>
                  <a:cs typeface="Symbol" charset="2"/>
                </a:rPr>
                <a:t>b</a:t>
              </a:r>
              <a:r>
                <a:rPr lang="en-US" dirty="0" smtClean="0"/>
                <a:t> both &gt;&gt; </a:t>
              </a:r>
              <a:r>
                <a:rPr lang="en-US" dirty="0" err="1" smtClean="0">
                  <a:latin typeface="Symbol" charset="2"/>
                  <a:cs typeface="Symbol" charset="2"/>
                </a:rPr>
                <a:t>g</a:t>
              </a:r>
              <a:r>
                <a:rPr lang="en-US" dirty="0" smtClean="0">
                  <a:latin typeface="Symbol" charset="2"/>
                  <a:cs typeface="Symbol" charset="2"/>
                </a:rPr>
                <a:t> </a:t>
              </a:r>
              <a:r>
                <a:rPr lang="en-US" dirty="0" smtClean="0"/>
                <a:t>: </a:t>
              </a:r>
            </a:p>
            <a:p>
              <a:endParaRPr lang="en-US" dirty="0" smtClean="0"/>
            </a:p>
            <a:p>
              <a:r>
                <a:rPr lang="en-US" dirty="0" smtClean="0"/>
                <a:t>               But if </a:t>
              </a:r>
              <a:r>
                <a:rPr lang="en-US" dirty="0" smtClean="0">
                  <a:latin typeface="Symbol" charset="2"/>
                  <a:cs typeface="Symbol" charset="2"/>
                </a:rPr>
                <a:t>a&lt;&lt;</a:t>
              </a:r>
              <a:r>
                <a:rPr lang="en-US" dirty="0" err="1" smtClean="0">
                  <a:latin typeface="Symbol" charset="2"/>
                  <a:cs typeface="Symbol" charset="2"/>
                </a:rPr>
                <a:t>g</a:t>
              </a:r>
              <a:r>
                <a:rPr lang="en-US" dirty="0" smtClean="0"/>
                <a:t> :</a:t>
              </a:r>
              <a:endParaRPr lang="en-US" dirty="0"/>
            </a:p>
          </p:txBody>
        </p:sp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6781776" y="4843630"/>
            <a:ext cx="883666" cy="541020"/>
          </p:xfrm>
          <a:graphic>
            <a:graphicData uri="http://schemas.openxmlformats.org/presentationml/2006/ole">
              <p:oleObj spid="_x0000_s20495" name="Equation" r:id="rId5" imgW="622300" imgH="381000" progId="Equation.3">
                <p:embed/>
              </p:oleObj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6752273" y="5487988"/>
            <a:ext cx="1693862" cy="558800"/>
          </p:xfrm>
          <a:graphic>
            <a:graphicData uri="http://schemas.openxmlformats.org/presentationml/2006/ole">
              <p:oleObj spid="_x0000_s20496" name="Equation" r:id="rId6" imgW="1193800" imgH="393700" progId="Equation.3">
                <p:embed/>
              </p:oleObj>
            </a:graphicData>
          </a:graphic>
        </p:graphicFrame>
      </p:grpSp>
      <p:sp>
        <p:nvSpPr>
          <p:cNvPr id="39" name="TextBox 38"/>
          <p:cNvSpPr txBox="1"/>
          <p:nvPr/>
        </p:nvSpPr>
        <p:spPr>
          <a:xfrm>
            <a:off x="826729" y="6085840"/>
            <a:ext cx="6585795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Obvious </a:t>
            </a:r>
            <a:r>
              <a:rPr lang="en-US" dirty="0" err="1" smtClean="0"/>
              <a:t>retrocausal</a:t>
            </a:r>
            <a:r>
              <a:rPr lang="en-US" dirty="0" smtClean="0"/>
              <a:t> influence on hidden state: </a:t>
            </a:r>
            <a:r>
              <a:rPr lang="en-US" dirty="0" err="1" smtClean="0">
                <a:latin typeface="Symbol" charset="2"/>
                <a:cs typeface="Symbol" charset="2"/>
              </a:rPr>
              <a:t>q</a:t>
            </a:r>
            <a:r>
              <a:rPr lang="en-US" dirty="0" smtClean="0">
                <a:latin typeface="Symbol" charset="2"/>
                <a:cs typeface="Symbol" charset="2"/>
              </a:rPr>
              <a:t>=q</a:t>
            </a:r>
            <a:r>
              <a:rPr lang="en-US" baseline="-25000" dirty="0" smtClean="0">
                <a:latin typeface="Symbol" charset="2"/>
                <a:cs typeface="Symbol" charset="2"/>
              </a:rPr>
              <a:t>1</a:t>
            </a:r>
            <a:r>
              <a:rPr lang="en-US" dirty="0" smtClean="0"/>
              <a:t> or </a:t>
            </a:r>
            <a:r>
              <a:rPr lang="en-US" dirty="0" err="1" smtClean="0">
                <a:latin typeface="Symbol" charset="2"/>
                <a:cs typeface="Symbol" charset="2"/>
              </a:rPr>
              <a:t>q</a:t>
            </a:r>
            <a:r>
              <a:rPr lang="en-US" dirty="0" smtClean="0">
                <a:latin typeface="Symbol" charset="2"/>
                <a:cs typeface="Symbol" charset="2"/>
              </a:rPr>
              <a:t>=q</a:t>
            </a:r>
            <a:r>
              <a:rPr lang="en-US" baseline="-25000" dirty="0" smtClean="0">
                <a:latin typeface="Symbol" charset="2"/>
                <a:cs typeface="Symbol" charset="2"/>
              </a:rPr>
              <a:t>2</a:t>
            </a:r>
            <a:r>
              <a:rPr lang="en-US" dirty="0" smtClean="0"/>
              <a:t> (mod </a:t>
            </a:r>
            <a:r>
              <a:rPr lang="en-US" dirty="0" err="1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build="p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Yields the </a:t>
            </a:r>
            <a:r>
              <a:rPr lang="en-US" u="sng" dirty="0" smtClean="0"/>
              <a:t>actual</a:t>
            </a:r>
            <a:r>
              <a:rPr lang="en-US" dirty="0" smtClean="0"/>
              <a:t> joint probabilities!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2216856" y="2235179"/>
            <a:ext cx="1655672" cy="113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80320" y="2853207"/>
            <a:ext cx="2562758" cy="113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86493" y="1934663"/>
            <a:ext cx="963869" cy="918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39022" y="1934663"/>
            <a:ext cx="1133965" cy="91854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50362" y="1413012"/>
            <a:ext cx="61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65201" y="3391850"/>
            <a:ext cx="321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Opposite (hidden) spin states.</a:t>
            </a:r>
            <a:endParaRPr lang="en-US" dirty="0">
              <a:solidFill>
                <a:srgbClr val="3366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562758" y="3068685"/>
            <a:ext cx="328850" cy="3231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2"/>
          <p:cNvGrpSpPr/>
          <p:nvPr/>
        </p:nvGrpSpPr>
        <p:grpSpPr>
          <a:xfrm>
            <a:off x="1899389" y="1758890"/>
            <a:ext cx="374208" cy="351546"/>
            <a:chOff x="6452254" y="2392787"/>
            <a:chExt cx="374208" cy="351546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6645026" y="2392787"/>
              <a:ext cx="181436" cy="17010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 flipV="1">
              <a:off x="6452254" y="2562890"/>
              <a:ext cx="192772" cy="181443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23"/>
          <p:cNvGrpSpPr/>
          <p:nvPr/>
        </p:nvGrpSpPr>
        <p:grpSpPr>
          <a:xfrm rot="16200000">
            <a:off x="3996578" y="1747560"/>
            <a:ext cx="374208" cy="351546"/>
            <a:chOff x="6452254" y="2392787"/>
            <a:chExt cx="374208" cy="351546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6645026" y="2392787"/>
              <a:ext cx="181436" cy="17010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0800000" flipV="1">
              <a:off x="6452254" y="2562890"/>
              <a:ext cx="192772" cy="181443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0856" y="1656857"/>
            <a:ext cx="1213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Measurement</a:t>
            </a:r>
          </a:p>
          <a:p>
            <a:r>
              <a:rPr lang="en-US" sz="1400" dirty="0" smtClean="0"/>
              <a:t>at angle </a:t>
            </a:r>
            <a:r>
              <a:rPr lang="en-US" sz="1400" dirty="0" smtClean="0">
                <a:latin typeface="Symbol" charset="2"/>
                <a:cs typeface="Symbol" charset="2"/>
              </a:rPr>
              <a:t>q</a:t>
            </a:r>
            <a:r>
              <a:rPr lang="en-US" sz="1400" baseline="-25000" dirty="0" smtClean="0">
                <a:latin typeface="Symbol" charset="2"/>
                <a:cs typeface="Symbol" charset="2"/>
              </a:rPr>
              <a:t>1</a:t>
            </a:r>
            <a:endParaRPr lang="en-US" sz="1400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4359456" y="1587217"/>
            <a:ext cx="1213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Measurement</a:t>
            </a:r>
          </a:p>
          <a:p>
            <a:r>
              <a:rPr lang="en-US" sz="1400" dirty="0" smtClean="0"/>
              <a:t>at angle </a:t>
            </a:r>
            <a:r>
              <a:rPr lang="en-US" sz="1400" dirty="0" smtClean="0">
                <a:latin typeface="Symbol" charset="2"/>
                <a:cs typeface="Symbol" charset="2"/>
              </a:rPr>
              <a:t>q</a:t>
            </a:r>
            <a:r>
              <a:rPr lang="en-US" sz="1400" baseline="-25000" dirty="0" smtClean="0">
                <a:latin typeface="Symbol" charset="2"/>
                <a:cs typeface="Symbol" charset="2"/>
              </a:rPr>
              <a:t>2</a:t>
            </a:r>
            <a:endParaRPr lang="en-US" sz="1400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346467" y="3244949"/>
            <a:ext cx="4044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Normalized probability of both outcomes </a:t>
            </a:r>
          </a:p>
          <a:p>
            <a:pPr algn="ctr"/>
            <a:r>
              <a:rPr lang="en-US" dirty="0" smtClean="0"/>
              <a:t>aligned with both measurement settings: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4794250" y="4022725"/>
          <a:ext cx="3084513" cy="546100"/>
        </p:xfrm>
        <a:graphic>
          <a:graphicData uri="http://schemas.openxmlformats.org/presentationml/2006/ole">
            <p:oleObj spid="_x0000_s55298" name="Equation" r:id="rId3" imgW="2222500" imgH="393700" progId="Equation.3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22342" y="4826675"/>
            <a:ext cx="792059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Violates Bell inequality exactly as does a singlet state, but states are explicitly local.</a:t>
            </a:r>
          </a:p>
          <a:p>
            <a:r>
              <a:rPr lang="en-US" dirty="0" smtClean="0"/>
              <a:t>     (this is accomplished via a violation of Statistical Independence)</a:t>
            </a:r>
          </a:p>
          <a:p>
            <a:endParaRPr lang="en-US" dirty="0" smtClean="0"/>
          </a:p>
          <a:p>
            <a:r>
              <a:rPr lang="en-US" dirty="0" smtClean="0"/>
              <a:t>Experimenter decisions are still free (coming from outside system of interest).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5446695" y="1856911"/>
            <a:ext cx="3429169" cy="923330"/>
          </a:xfrm>
          <a:prstGeom prst="rect">
            <a:avLst/>
          </a:prstGeom>
          <a:noFill/>
          <a:ln>
            <a:solidFill>
              <a:srgbClr val="9BBB59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One particle will need no anomaly.</a:t>
            </a:r>
          </a:p>
          <a:p>
            <a:pPr algn="ctr"/>
            <a:r>
              <a:rPr lang="en-US" dirty="0" smtClean="0"/>
              <a:t>The other particle will need to</a:t>
            </a:r>
          </a:p>
          <a:p>
            <a:pPr algn="ctr"/>
            <a:r>
              <a:rPr lang="en-US" dirty="0" smtClean="0"/>
              <a:t>rotate by </a:t>
            </a:r>
            <a:r>
              <a:rPr lang="en-US" dirty="0" smtClean="0">
                <a:latin typeface="Symbol" charset="2"/>
                <a:cs typeface="Symbol" charset="2"/>
              </a:rPr>
              <a:t>q</a:t>
            </a:r>
            <a:r>
              <a:rPr lang="en-US" baseline="-25000" dirty="0" smtClean="0">
                <a:latin typeface="Symbol" charset="2"/>
                <a:cs typeface="Symbol" charset="2"/>
              </a:rPr>
              <a:t>2</a:t>
            </a:r>
            <a:r>
              <a:rPr lang="en-US" dirty="0" smtClean="0">
                <a:latin typeface="Symbol" charset="2"/>
                <a:cs typeface="Symbol" charset="2"/>
              </a:rPr>
              <a:t>-q</a:t>
            </a:r>
            <a:r>
              <a:rPr lang="en-US" baseline="-25000" dirty="0" smtClean="0">
                <a:latin typeface="Symbol" charset="2"/>
                <a:cs typeface="Symbol" charset="2"/>
              </a:rPr>
              <a:t>1</a:t>
            </a:r>
            <a:r>
              <a:rPr lang="en-US" dirty="0" smtClean="0">
                <a:latin typeface="Symbol" charset="2"/>
                <a:cs typeface="Symbol" charset="2"/>
              </a:rPr>
              <a:t>=</a:t>
            </a:r>
            <a:r>
              <a:rPr lang="en-US" dirty="0" err="1" smtClean="0">
                <a:latin typeface="Symbol" charset="2"/>
                <a:cs typeface="Symbol" charset="2"/>
              </a:rPr>
              <a:t>Dq</a:t>
            </a:r>
            <a:r>
              <a:rPr lang="en-US" dirty="0" smtClean="0"/>
              <a:t> (mod </a:t>
            </a:r>
            <a:r>
              <a:rPr lang="en-US" dirty="0" err="1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)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0169" y="2326532"/>
            <a:ext cx="959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Rotation </a:t>
            </a:r>
            <a:r>
              <a:rPr lang="en-US" sz="1400" dirty="0" smtClean="0">
                <a:latin typeface="Symbol" charset="2"/>
                <a:cs typeface="Symbol" charset="2"/>
              </a:rPr>
              <a:t>a</a:t>
            </a:r>
            <a:endParaRPr lang="en-US" sz="1400" dirty="0">
              <a:latin typeface="Symbol" charset="2"/>
              <a:cs typeface="Symbol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27925" y="2357012"/>
            <a:ext cx="945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Rotation </a:t>
            </a:r>
            <a:r>
              <a:rPr lang="en-US" sz="1400" dirty="0" err="1" smtClean="0">
                <a:latin typeface="Symbol" charset="2"/>
                <a:cs typeface="Symbol" charset="2"/>
              </a:rPr>
              <a:t>b</a:t>
            </a:r>
            <a:endParaRPr lang="en-US" sz="1400" dirty="0">
              <a:latin typeface="Symbol" charset="2"/>
              <a:cs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build="p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Generalizations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7996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Immediately extends to </a:t>
            </a:r>
            <a:r>
              <a:rPr lang="en-US" u="sng" dirty="0" smtClean="0"/>
              <a:t>any</a:t>
            </a:r>
            <a:r>
              <a:rPr lang="en-US" dirty="0" smtClean="0"/>
              <a:t> maximally-entangled two-</a:t>
            </a:r>
            <a:r>
              <a:rPr lang="en-US" dirty="0" err="1" smtClean="0"/>
              <a:t>qubit</a:t>
            </a:r>
            <a:r>
              <a:rPr lang="en-US" dirty="0" smtClean="0"/>
              <a:t> state (via rotations).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Partially entangled states require a larger space of hidden variables.</a:t>
            </a:r>
          </a:p>
          <a:p>
            <a:pPr lvl="1"/>
            <a:r>
              <a:rPr lang="en-US" dirty="0" smtClean="0"/>
              <a:t>Exactly the right-size HV space is motivated by going to second-order </a:t>
            </a:r>
            <a:r>
              <a:rPr lang="en-US" dirty="0" err="1" smtClean="0"/>
              <a:t>Lagrangians</a:t>
            </a:r>
            <a:r>
              <a:rPr lang="en-US" dirty="0" smtClean="0"/>
              <a:t> (</a:t>
            </a:r>
            <a:r>
              <a:rPr lang="en-US" dirty="0" err="1" smtClean="0"/>
              <a:t>arXiv</a:t>
            </a:r>
            <a:r>
              <a:rPr lang="en-US" dirty="0" smtClean="0"/>
              <a:t>: 1411.4999)</a:t>
            </a:r>
          </a:p>
          <a:p>
            <a:pPr lvl="1"/>
            <a:r>
              <a:rPr lang="en-US" dirty="0" smtClean="0"/>
              <a:t>Allows a simple local analog of a Controlled-Not quantum gate (CNOT).</a:t>
            </a:r>
          </a:p>
          <a:p>
            <a:r>
              <a:rPr lang="en-US" dirty="0" err="1" smtClean="0">
                <a:solidFill>
                  <a:srgbClr val="3366FF"/>
                </a:solidFill>
              </a:rPr>
              <a:t>CNOTs</a:t>
            </a:r>
            <a:r>
              <a:rPr lang="en-US" dirty="0" smtClean="0">
                <a:solidFill>
                  <a:srgbClr val="3366FF"/>
                </a:solidFill>
              </a:rPr>
              <a:t> and rotations can build </a:t>
            </a:r>
            <a:r>
              <a:rPr lang="en-US" u="sng" dirty="0" smtClean="0">
                <a:solidFill>
                  <a:srgbClr val="3366FF"/>
                </a:solidFill>
              </a:rPr>
              <a:t>any</a:t>
            </a:r>
            <a:r>
              <a:rPr lang="en-US" dirty="0" smtClean="0">
                <a:solidFill>
                  <a:srgbClr val="3366FF"/>
                </a:solidFill>
              </a:rPr>
              <a:t> entangled state (in finite dimensional Hilbert Space) </a:t>
            </a:r>
          </a:p>
          <a:p>
            <a:pPr lvl="1"/>
            <a:r>
              <a:rPr lang="en-US" dirty="0" smtClean="0"/>
              <a:t>All that is needed is a generalization of Schulman’s </a:t>
            </a:r>
            <a:r>
              <a:rPr lang="en-US" dirty="0" err="1" smtClean="0"/>
              <a:t>Anzatz</a:t>
            </a:r>
            <a:r>
              <a:rPr lang="en-US" dirty="0" smtClean="0"/>
              <a:t> that reproduces probabilities on such states.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74720" y="6106160"/>
            <a:ext cx="1645402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66FF"/>
                </a:solidFill>
              </a:rPr>
              <a:t>Stay Tuned!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Promise of Classical Fields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435599" y="4375468"/>
            <a:ext cx="2082800" cy="1087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GR-coupled Fields</a:t>
            </a:r>
          </a:p>
          <a:p>
            <a:pPr algn="ctr"/>
            <a:r>
              <a:rPr lang="en-US" dirty="0" smtClean="0"/>
              <a:t>(In, and of, </a:t>
            </a:r>
            <a:r>
              <a:rPr lang="en-US" dirty="0" err="1" smtClean="0"/>
              <a:t>spacetime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1137920" y="3952240"/>
            <a:ext cx="3464560" cy="1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4160" y="1869440"/>
            <a:ext cx="1060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Apparent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292099" y="2296160"/>
            <a:ext cx="2438400" cy="1016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QM, QFT</a:t>
            </a:r>
          </a:p>
          <a:p>
            <a:pPr algn="ctr"/>
            <a:r>
              <a:rPr lang="en-US" dirty="0" smtClean="0"/>
              <a:t>(Configuration Space/</a:t>
            </a:r>
          </a:p>
          <a:p>
            <a:pPr algn="ctr"/>
            <a:r>
              <a:rPr lang="en-US" dirty="0" smtClean="0"/>
              <a:t>Field </a:t>
            </a:r>
            <a:r>
              <a:rPr lang="en-US" dirty="0" err="1" smtClean="0"/>
              <a:t>Functionals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45240" y="5994400"/>
            <a:ext cx="72014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8880" y="6187440"/>
            <a:ext cx="673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Mass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1359332" y="4215170"/>
            <a:ext cx="2211493" cy="1610360"/>
          </a:xfrm>
          <a:custGeom>
            <a:avLst/>
            <a:gdLst>
              <a:gd name="connsiteX0" fmla="*/ 508000 w 2211493"/>
              <a:gd name="connsiteY0" fmla="*/ 223520 h 1610360"/>
              <a:gd name="connsiteX1" fmla="*/ 0 w 2211493"/>
              <a:gd name="connsiteY1" fmla="*/ 782320 h 1610360"/>
              <a:gd name="connsiteX2" fmla="*/ 0 w 2211493"/>
              <a:gd name="connsiteY2" fmla="*/ 782320 h 1610360"/>
              <a:gd name="connsiteX3" fmla="*/ 528320 w 2211493"/>
              <a:gd name="connsiteY3" fmla="*/ 1503680 h 1610360"/>
              <a:gd name="connsiteX4" fmla="*/ 1838960 w 2211493"/>
              <a:gd name="connsiteY4" fmla="*/ 1422400 h 1610360"/>
              <a:gd name="connsiteX5" fmla="*/ 2072640 w 2211493"/>
              <a:gd name="connsiteY5" fmla="*/ 711200 h 1610360"/>
              <a:gd name="connsiteX6" fmla="*/ 2113280 w 2211493"/>
              <a:gd name="connsiteY6" fmla="*/ 91440 h 1610360"/>
              <a:gd name="connsiteX7" fmla="*/ 1483360 w 2211493"/>
              <a:gd name="connsiteY7" fmla="*/ 162560 h 1610360"/>
              <a:gd name="connsiteX8" fmla="*/ 508000 w 2211493"/>
              <a:gd name="connsiteY8" fmla="*/ 223520 h 161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1493" h="1610360">
                <a:moveTo>
                  <a:pt x="508000" y="223520"/>
                </a:moveTo>
                <a:lnTo>
                  <a:pt x="0" y="782320"/>
                </a:lnTo>
                <a:lnTo>
                  <a:pt x="0" y="782320"/>
                </a:lnTo>
                <a:cubicBezTo>
                  <a:pt x="88053" y="902547"/>
                  <a:pt x="221827" y="1397000"/>
                  <a:pt x="528320" y="1503680"/>
                </a:cubicBezTo>
                <a:cubicBezTo>
                  <a:pt x="834813" y="1610360"/>
                  <a:pt x="1581573" y="1554480"/>
                  <a:pt x="1838960" y="1422400"/>
                </a:cubicBezTo>
                <a:cubicBezTo>
                  <a:pt x="2096347" y="1290320"/>
                  <a:pt x="2026920" y="933027"/>
                  <a:pt x="2072640" y="711200"/>
                </a:cubicBezTo>
                <a:cubicBezTo>
                  <a:pt x="2118360" y="489373"/>
                  <a:pt x="2211493" y="182880"/>
                  <a:pt x="2113280" y="91440"/>
                </a:cubicBezTo>
                <a:cubicBezTo>
                  <a:pt x="2015067" y="0"/>
                  <a:pt x="1752600" y="140547"/>
                  <a:pt x="1483360" y="162560"/>
                </a:cubicBezTo>
                <a:cubicBezTo>
                  <a:pt x="1214120" y="184573"/>
                  <a:pt x="855980" y="204046"/>
                  <a:pt x="508000" y="223520"/>
                </a:cubicBezTo>
                <a:close/>
              </a:path>
            </a:pathLst>
          </a:custGeom>
          <a:effectLst>
            <a:glow rad="101600">
              <a:schemeClr val="accent2">
                <a:alpha val="75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Classical Fields</a:t>
            </a:r>
          </a:p>
          <a:p>
            <a:pPr algn="ctr"/>
            <a:r>
              <a:rPr lang="en-US" dirty="0" smtClean="0"/>
              <a:t>(in </a:t>
            </a:r>
            <a:r>
              <a:rPr lang="en-US" dirty="0" err="1" smtClean="0"/>
              <a:t>spacetime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422440" y="3291840"/>
            <a:ext cx="2899859" cy="772954"/>
            <a:chOff x="5130801" y="3291840"/>
            <a:chExt cx="2899859" cy="772954"/>
          </a:xfrm>
        </p:grpSpPr>
        <p:cxnSp>
          <p:nvCxnSpPr>
            <p:cNvPr id="21" name="Straight Arrow Connector 20"/>
            <p:cNvCxnSpPr/>
            <p:nvPr/>
          </p:nvCxnSpPr>
          <p:spPr>
            <a:xfrm rot="16200000" flipV="1">
              <a:off x="4952023" y="3722663"/>
              <a:ext cx="520115" cy="1625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V="1">
              <a:off x="5460023" y="3793783"/>
              <a:ext cx="520115" cy="203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5957863" y="3803943"/>
              <a:ext cx="5201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6511980" y="3748460"/>
              <a:ext cx="519321" cy="1117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845994" y="329184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34461" y="5432028"/>
            <a:ext cx="142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Fundamental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298190" y="3411805"/>
            <a:ext cx="2271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Restricted Knowledge,</a:t>
            </a:r>
          </a:p>
          <a:p>
            <a:r>
              <a:rPr lang="en-US" dirty="0" smtClean="0"/>
              <a:t>Relax Field Equations</a:t>
            </a:r>
            <a:endParaRPr lang="en-US" dirty="0"/>
          </a:p>
        </p:txBody>
      </p:sp>
      <p:grpSp>
        <p:nvGrpSpPr>
          <p:cNvPr id="26" name="Group 37"/>
          <p:cNvGrpSpPr/>
          <p:nvPr/>
        </p:nvGrpSpPr>
        <p:grpSpPr>
          <a:xfrm>
            <a:off x="5553261" y="3322320"/>
            <a:ext cx="2899859" cy="772954"/>
            <a:chOff x="5130801" y="3291840"/>
            <a:chExt cx="2899859" cy="772954"/>
          </a:xfrm>
        </p:grpSpPr>
        <p:cxnSp>
          <p:nvCxnSpPr>
            <p:cNvPr id="29" name="Straight Arrow Connector 28"/>
            <p:cNvCxnSpPr/>
            <p:nvPr/>
          </p:nvCxnSpPr>
          <p:spPr>
            <a:xfrm rot="16200000" flipV="1">
              <a:off x="4952023" y="3722663"/>
              <a:ext cx="520115" cy="1625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6200000" flipV="1">
              <a:off x="5460023" y="3793783"/>
              <a:ext cx="520115" cy="203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5957863" y="3803943"/>
              <a:ext cx="5201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5400000" flipH="1" flipV="1">
              <a:off x="6511980" y="3748460"/>
              <a:ext cx="519321" cy="1117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845994" y="329184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0" name="Oval 39"/>
          <p:cNvSpPr/>
          <p:nvPr/>
        </p:nvSpPr>
        <p:spPr>
          <a:xfrm>
            <a:off x="5248460" y="2225040"/>
            <a:ext cx="2269939" cy="10668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Quantum</a:t>
            </a:r>
          </a:p>
          <a:p>
            <a:pPr algn="ctr"/>
            <a:r>
              <a:rPr lang="en-US" dirty="0" smtClean="0"/>
              <a:t>Gravity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4137633" y="2468880"/>
            <a:ext cx="820447" cy="386080"/>
            <a:chOff x="4137633" y="2468880"/>
            <a:chExt cx="820447" cy="386080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4137633" y="2651760"/>
              <a:ext cx="82044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Multiply 43"/>
            <p:cNvSpPr/>
            <p:nvPr/>
          </p:nvSpPr>
          <p:spPr>
            <a:xfrm>
              <a:off x="4322299" y="2468880"/>
              <a:ext cx="473221" cy="386080"/>
            </a:xfrm>
            <a:prstGeom prst="mathMultiply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1244600"/>
            <a:ext cx="8422640" cy="49123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Given future boundaries, </a:t>
            </a:r>
            <a:r>
              <a:rPr lang="en-US" sz="2400" dirty="0" err="1" smtClean="0">
                <a:solidFill>
                  <a:srgbClr val="0000FF"/>
                </a:solidFill>
              </a:rPr>
              <a:t>spacetime-beables</a:t>
            </a:r>
            <a:r>
              <a:rPr lang="en-US" sz="2400" dirty="0" smtClean="0">
                <a:solidFill>
                  <a:srgbClr val="0000FF"/>
                </a:solidFill>
              </a:rPr>
              <a:t> are on the table.</a:t>
            </a:r>
          </a:p>
          <a:p>
            <a:pPr lvl="1"/>
            <a:r>
              <a:rPr lang="en-US" sz="2000" u="sng" dirty="0" smtClean="0"/>
              <a:t>Enormous</a:t>
            </a:r>
            <a:r>
              <a:rPr lang="en-US" sz="2000" dirty="0" smtClean="0"/>
              <a:t> ontological reduction, for quite a small price.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sz="2400" dirty="0" smtClean="0"/>
              <a:t>Configuration space only seems real if one refuses to Bayesian-update the past (when learning future measurement settings).  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Lagrangian</a:t>
            </a:r>
            <a:r>
              <a:rPr lang="en-US" sz="2400" dirty="0" smtClean="0"/>
              <a:t>-style analysis contains all the key ingredients:</a:t>
            </a:r>
            <a:endParaRPr lang="en-US" sz="1600" dirty="0" smtClean="0"/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All-at-once approach to multi-boundary problems (block universe)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Many possible histories (even when constrained by external geometry)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Proof of principle covers entanglement; about to be fully generalized.</a:t>
            </a:r>
          </a:p>
          <a:p>
            <a:r>
              <a:rPr lang="en-US" sz="2400" dirty="0" err="1" smtClean="0"/>
              <a:t>Spacetime</a:t>
            </a:r>
            <a:r>
              <a:rPr lang="en-US" sz="2400" dirty="0" smtClean="0"/>
              <a:t> might still be emergent, but this would free such approaches from also having to explain quantum phenomena. </a:t>
            </a:r>
          </a:p>
          <a:p>
            <a:pPr lvl="1"/>
            <a:endParaRPr lang="en-US" sz="2000" dirty="0" smtClean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725311" y="3037840"/>
          <a:ext cx="2843389" cy="393700"/>
        </p:xfrm>
        <a:graphic>
          <a:graphicData uri="http://schemas.openxmlformats.org/presentationml/2006/ole">
            <p:oleObj spid="_x0000_s39945" name="Equation" r:id="rId3" imgW="1651000" imgH="2286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37564" y="3031728"/>
            <a:ext cx="506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arXiv:1403.2374, KBW Information, v5 p.190 (2014).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15909</TotalTime>
  <Words>1422</Words>
  <Application>Microsoft Macintosh PowerPoint</Application>
  <PresentationFormat>On-screen Show (4:3)</PresentationFormat>
  <Paragraphs>250</Paragraphs>
  <Slides>15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The Case for Classical Spacetime</vt:lpstr>
      <vt:lpstr>How to Reconcile QM and GR?</vt:lpstr>
      <vt:lpstr>The Approach Not Taken</vt:lpstr>
      <vt:lpstr>The No-Hidden Variable Theorems</vt:lpstr>
      <vt:lpstr>Exhibit A: Closed Time-Like Curves</vt:lpstr>
      <vt:lpstr>Exhibit B:  Generic Action Principles</vt:lpstr>
      <vt:lpstr>Exhibit C: Time-Symmetry</vt:lpstr>
      <vt:lpstr>Two-Time BC Implementation</vt:lpstr>
      <vt:lpstr>Example: The Schulman Anzatz</vt:lpstr>
      <vt:lpstr>Single-Particle Implications</vt:lpstr>
      <vt:lpstr> Trivial Extension to “Entanglement”</vt:lpstr>
      <vt:lpstr>Yields the actual joint probabilities!</vt:lpstr>
      <vt:lpstr>Further Generalizations</vt:lpstr>
      <vt:lpstr>The Promise of Classical Fields</vt:lpstr>
      <vt:lpstr>Conclusions</vt:lpstr>
    </vt:vector>
  </TitlesOfParts>
  <Company>San Jose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Retrocausal Accounts of Entanglement</dc:title>
  <dc:creator>Ken Wharton</dc:creator>
  <cp:lastModifiedBy>Ken Wharton</cp:lastModifiedBy>
  <cp:revision>109</cp:revision>
  <dcterms:created xsi:type="dcterms:W3CDTF">2015-03-24T21:53:42Z</dcterms:created>
  <dcterms:modified xsi:type="dcterms:W3CDTF">2015-03-24T21:55:57Z</dcterms:modified>
</cp:coreProperties>
</file>